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63" r:id="rId4"/>
    <p:sldId id="264" r:id="rId5"/>
    <p:sldId id="262" r:id="rId6"/>
    <p:sldId id="265" r:id="rId7"/>
    <p:sldId id="266" r:id="rId8"/>
    <p:sldId id="258" r:id="rId9"/>
    <p:sldId id="259" r:id="rId10"/>
    <p:sldId id="267" r:id="rId11"/>
    <p:sldId id="268" r:id="rId12"/>
    <p:sldId id="269" r:id="rId13"/>
    <p:sldId id="270" r:id="rId14"/>
    <p:sldId id="260"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C931"/>
    <a:srgbClr val="FEB0DD"/>
    <a:srgbClr val="FC0C95"/>
    <a:srgbClr val="FFA1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1" autoAdjust="0"/>
    <p:restoredTop sz="94660"/>
  </p:normalViewPr>
  <p:slideViewPr>
    <p:cSldViewPr snapToGrid="0">
      <p:cViewPr varScale="1">
        <p:scale>
          <a:sx n="72" d="100"/>
          <a:sy n="72" d="100"/>
        </p:scale>
        <p:origin x="9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0B99-1F60-0058-45A1-CF652EBE44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F29240-0C8B-9177-737B-AEFB22BBFC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16B119-FE39-6C1C-54FC-4B518CF05F6E}"/>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5" name="Footer Placeholder 4">
            <a:extLst>
              <a:ext uri="{FF2B5EF4-FFF2-40B4-BE49-F238E27FC236}">
                <a16:creationId xmlns:a16="http://schemas.microsoft.com/office/drawing/2014/main" id="{BA3DFDBD-0D3F-8D19-0CA2-9AF3721BF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37DBD-9AB1-E919-D9AF-51635C3B0C54}"/>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1307542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EFD2-DD3C-10BD-63B0-E8E1A3E4DD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F0FDB8-2E33-1099-A0AB-5F93AB334B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ED1AC7-B368-14E4-A9C0-A85CD7582FAF}"/>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5" name="Footer Placeholder 4">
            <a:extLst>
              <a:ext uri="{FF2B5EF4-FFF2-40B4-BE49-F238E27FC236}">
                <a16:creationId xmlns:a16="http://schemas.microsoft.com/office/drawing/2014/main" id="{8BDF2D44-197C-9AB1-53AA-A626D4110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B95075-D619-93E9-10A5-F1EB9F018B62}"/>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79680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E203D1-E0B6-991C-242D-2A6CD65681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99E10D-9F39-F49B-0FD8-140BAA69DF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2B235-C117-869F-0DB6-71639ED63CC0}"/>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5" name="Footer Placeholder 4">
            <a:extLst>
              <a:ext uri="{FF2B5EF4-FFF2-40B4-BE49-F238E27FC236}">
                <a16:creationId xmlns:a16="http://schemas.microsoft.com/office/drawing/2014/main" id="{F78BEBF5-F564-23CE-AED7-4241B5FF9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A0F1B5-015F-E636-5C0F-6141E95CE5C8}"/>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237052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0A48-FA18-A04A-F9E1-33C97A44DA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F41FC1-7369-57E0-55B6-C0655500C8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BCCC9-1B26-4070-7BFE-06ADC8F8AFD7}"/>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5" name="Footer Placeholder 4">
            <a:extLst>
              <a:ext uri="{FF2B5EF4-FFF2-40B4-BE49-F238E27FC236}">
                <a16:creationId xmlns:a16="http://schemas.microsoft.com/office/drawing/2014/main" id="{10528510-EF57-613A-2D2B-0619736FE0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D9D39D-7EB7-C7D2-13C1-F43A238945DA}"/>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137738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B6C48-10E4-4498-CC59-1CB4832098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31891E-C96B-E4C3-922D-599FBEC583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763765-B621-E14F-47B7-CB9CCC9E946E}"/>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5" name="Footer Placeholder 4">
            <a:extLst>
              <a:ext uri="{FF2B5EF4-FFF2-40B4-BE49-F238E27FC236}">
                <a16:creationId xmlns:a16="http://schemas.microsoft.com/office/drawing/2014/main" id="{0E7784B2-7FDB-B08B-76AB-A73276609A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89AFAF-E9E5-56DE-4000-A0623FFAB41F}"/>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2279838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877AB-5E40-05C1-9126-050A5E2F60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A73994-A2E9-28CD-C22A-A77A7C85E6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B57471-8BA5-CB60-DFCF-D95EBD4494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D3064D-873F-9C4F-5346-60C86A7F55BB}"/>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6" name="Footer Placeholder 5">
            <a:extLst>
              <a:ext uri="{FF2B5EF4-FFF2-40B4-BE49-F238E27FC236}">
                <a16:creationId xmlns:a16="http://schemas.microsoft.com/office/drawing/2014/main" id="{8574DB83-2CFA-F196-C514-DC38BE7B5A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820ADB-15B9-0067-D28F-D3A247C81D88}"/>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2188653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2AE5-E81F-74E6-64B1-42BE894F9D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7164E7-FB7E-40C0-4A3B-11B55899E0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DA0C93-E9C9-6E07-E290-94FFE9F11C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465CF8-1BCE-C2B7-60B9-7620484CA2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BB725B-0B9F-2ED8-D1D8-28D6D32763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B7017A-9C48-F0EE-8E34-B9E5AAD60A8F}"/>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8" name="Footer Placeholder 7">
            <a:extLst>
              <a:ext uri="{FF2B5EF4-FFF2-40B4-BE49-F238E27FC236}">
                <a16:creationId xmlns:a16="http://schemas.microsoft.com/office/drawing/2014/main" id="{99822B3A-9B4D-B2CF-6C6A-052FD823E4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B57099-FFB6-2314-C5A6-0AE75F59EA57}"/>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107208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A7BB-94E2-A300-5881-CFA5A659D4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D698B5-9C6C-4724-5E87-95364C384A86}"/>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4" name="Footer Placeholder 3">
            <a:extLst>
              <a:ext uri="{FF2B5EF4-FFF2-40B4-BE49-F238E27FC236}">
                <a16:creationId xmlns:a16="http://schemas.microsoft.com/office/drawing/2014/main" id="{3D5211BA-F7C5-659F-99D3-540665B30C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997A83-F680-F9D0-69D0-FAF587272F56}"/>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3251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52EBFF-9B31-7EBC-D0E6-1D8172A65DDC}"/>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3" name="Footer Placeholder 2">
            <a:extLst>
              <a:ext uri="{FF2B5EF4-FFF2-40B4-BE49-F238E27FC236}">
                <a16:creationId xmlns:a16="http://schemas.microsoft.com/office/drawing/2014/main" id="{40FCC42D-3000-AA50-9E97-590036F001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912045-DE84-9FCC-93A0-7CC8458D73BF}"/>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309182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BBC5-4514-13EE-E95C-E103A822BE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7C188C-67F6-3E2F-1A13-BBA6B367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93F6EE-07A0-0D0D-628B-1480448E4E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44FA6B-21D9-6D1A-ED2E-5EA679D6C1D1}"/>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6" name="Footer Placeholder 5">
            <a:extLst>
              <a:ext uri="{FF2B5EF4-FFF2-40B4-BE49-F238E27FC236}">
                <a16:creationId xmlns:a16="http://schemas.microsoft.com/office/drawing/2014/main" id="{A3DAC5EE-CF12-6C1B-7885-A4FEFFA4EA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032F26-AE26-F88F-4419-6DA3E0E2EEC9}"/>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348805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150AD-83E8-75ED-9E1F-C8C6104C88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DC4BD5-E5ED-84ED-8718-6835A388D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961AEA-F15A-C2AC-ED60-4E2AD83EB4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DC8BFF-20B5-686C-B54C-456A3D97C188}"/>
              </a:ext>
            </a:extLst>
          </p:cNvPr>
          <p:cNvSpPr>
            <a:spLocks noGrp="1"/>
          </p:cNvSpPr>
          <p:nvPr>
            <p:ph type="dt" sz="half" idx="10"/>
          </p:nvPr>
        </p:nvSpPr>
        <p:spPr/>
        <p:txBody>
          <a:bodyPr/>
          <a:lstStyle/>
          <a:p>
            <a:fld id="{C3F9CD1C-3D63-41CE-95BB-28FB47DF4C19}" type="datetimeFigureOut">
              <a:rPr lang="en-US" smtClean="0"/>
              <a:t>3/13/2024</a:t>
            </a:fld>
            <a:endParaRPr lang="en-US"/>
          </a:p>
        </p:txBody>
      </p:sp>
      <p:sp>
        <p:nvSpPr>
          <p:cNvPr id="6" name="Footer Placeholder 5">
            <a:extLst>
              <a:ext uri="{FF2B5EF4-FFF2-40B4-BE49-F238E27FC236}">
                <a16:creationId xmlns:a16="http://schemas.microsoft.com/office/drawing/2014/main" id="{6DA134D3-C9BB-E1E3-C406-9436CC63CE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D5BF6-4099-75C3-FD13-65FE6C141788}"/>
              </a:ext>
            </a:extLst>
          </p:cNvPr>
          <p:cNvSpPr>
            <a:spLocks noGrp="1"/>
          </p:cNvSpPr>
          <p:nvPr>
            <p:ph type="sldNum" sz="quarter" idx="12"/>
          </p:nvPr>
        </p:nvSpPr>
        <p:spPr/>
        <p:txBody>
          <a:bodyPr/>
          <a:lstStyle/>
          <a:p>
            <a:fld id="{28C2EB97-FEBB-4588-9024-99C4F11D1C47}" type="slidenum">
              <a:rPr lang="en-US" smtClean="0"/>
              <a:t>‹#›</a:t>
            </a:fld>
            <a:endParaRPr lang="en-US"/>
          </a:p>
        </p:txBody>
      </p:sp>
    </p:spTree>
    <p:extLst>
      <p:ext uri="{BB962C8B-B14F-4D97-AF65-F5344CB8AC3E}">
        <p14:creationId xmlns:p14="http://schemas.microsoft.com/office/powerpoint/2010/main" val="100985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F1DFB-63E5-2BE5-E4BC-D2CA524F4B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4EA7CF-CDE5-5FF9-129F-DE338ECBDF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8198F1-D857-1763-39F0-09C79B8FD3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9CD1C-3D63-41CE-95BB-28FB47DF4C19}" type="datetimeFigureOut">
              <a:rPr lang="en-US" smtClean="0"/>
              <a:t>3/13/2024</a:t>
            </a:fld>
            <a:endParaRPr lang="en-US"/>
          </a:p>
        </p:txBody>
      </p:sp>
      <p:sp>
        <p:nvSpPr>
          <p:cNvPr id="5" name="Footer Placeholder 4">
            <a:extLst>
              <a:ext uri="{FF2B5EF4-FFF2-40B4-BE49-F238E27FC236}">
                <a16:creationId xmlns:a16="http://schemas.microsoft.com/office/drawing/2014/main" id="{6CF04F70-DAD6-5E1F-09B4-6B968DAF7A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ED416B-AE4B-538A-580C-2908F7DAC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C2EB97-FEBB-4588-9024-99C4F11D1C47}" type="slidenum">
              <a:rPr lang="en-US" smtClean="0"/>
              <a:t>‹#›</a:t>
            </a:fld>
            <a:endParaRPr lang="en-US"/>
          </a:p>
        </p:txBody>
      </p:sp>
    </p:spTree>
    <p:extLst>
      <p:ext uri="{BB962C8B-B14F-4D97-AF65-F5344CB8AC3E}">
        <p14:creationId xmlns:p14="http://schemas.microsoft.com/office/powerpoint/2010/main" val="264516836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3694015-F976-19C6-EBE2-70E96093C9FF}"/>
              </a:ext>
            </a:extLst>
          </p:cNvPr>
          <p:cNvSpPr/>
          <p:nvPr/>
        </p:nvSpPr>
        <p:spPr>
          <a:xfrm>
            <a:off x="0" y="4260530"/>
            <a:ext cx="12192000" cy="2597470"/>
          </a:xfrm>
          <a:prstGeom prst="rect">
            <a:avLst/>
          </a:prstGeom>
          <a:solidFill>
            <a:srgbClr val="BCC9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8199B7-D6B9-D0AB-E466-1638DEDCC005}"/>
              </a:ext>
            </a:extLst>
          </p:cNvPr>
          <p:cNvSpPr>
            <a:spLocks noGrp="1"/>
          </p:cNvSpPr>
          <p:nvPr>
            <p:ph type="ctrTitle"/>
          </p:nvPr>
        </p:nvSpPr>
        <p:spPr>
          <a:xfrm>
            <a:off x="1951984" y="4743036"/>
            <a:ext cx="8288032" cy="1096316"/>
          </a:xfrm>
        </p:spPr>
        <p:txBody>
          <a:bodyPr>
            <a:normAutofit/>
          </a:bodyPr>
          <a:lstStyle/>
          <a:p>
            <a:pPr algn="ctr"/>
            <a:r>
              <a:rPr lang="en-US" b="1" dirty="0">
                <a:latin typeface="+mn-lt"/>
              </a:rPr>
              <a:t>Monthly Meeting</a:t>
            </a:r>
          </a:p>
        </p:txBody>
      </p:sp>
      <p:sp>
        <p:nvSpPr>
          <p:cNvPr id="3" name="Subtitle 2">
            <a:extLst>
              <a:ext uri="{FF2B5EF4-FFF2-40B4-BE49-F238E27FC236}">
                <a16:creationId xmlns:a16="http://schemas.microsoft.com/office/drawing/2014/main" id="{4B453404-6093-FC20-7993-6508611A4E08}"/>
              </a:ext>
            </a:extLst>
          </p:cNvPr>
          <p:cNvSpPr>
            <a:spLocks noGrp="1"/>
          </p:cNvSpPr>
          <p:nvPr>
            <p:ph type="subTitle" idx="1"/>
          </p:nvPr>
        </p:nvSpPr>
        <p:spPr>
          <a:xfrm>
            <a:off x="1951984" y="5839352"/>
            <a:ext cx="8288032" cy="469122"/>
          </a:xfrm>
        </p:spPr>
        <p:txBody>
          <a:bodyPr>
            <a:noAutofit/>
          </a:bodyPr>
          <a:lstStyle/>
          <a:p>
            <a:pPr algn="ctr"/>
            <a:r>
              <a:rPr lang="en-US" sz="3600" b="1" dirty="0"/>
              <a:t>March 13th, 2024</a:t>
            </a:r>
          </a:p>
        </p:txBody>
      </p:sp>
      <p:pic>
        <p:nvPicPr>
          <p:cNvPr id="5" name="Picture 4" descr="A logo with hands in a circle&#10;&#10;Description automatically generated">
            <a:extLst>
              <a:ext uri="{FF2B5EF4-FFF2-40B4-BE49-F238E27FC236}">
                <a16:creationId xmlns:a16="http://schemas.microsoft.com/office/drawing/2014/main" id="{84C10437-0ED8-36F6-E367-D59B898D27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9409" y="8387"/>
            <a:ext cx="4433182" cy="4433182"/>
          </a:xfrm>
          <a:prstGeom prst="rect">
            <a:avLst/>
          </a:prstGeom>
        </p:spPr>
      </p:pic>
    </p:spTree>
    <p:extLst>
      <p:ext uri="{BB962C8B-B14F-4D97-AF65-F5344CB8AC3E}">
        <p14:creationId xmlns:p14="http://schemas.microsoft.com/office/powerpoint/2010/main" val="8540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BC10F6-EB73-D462-65AC-A380E32D1864}"/>
              </a:ext>
            </a:extLst>
          </p:cNvPr>
          <p:cNvSpPr txBox="1"/>
          <p:nvPr/>
        </p:nvSpPr>
        <p:spPr>
          <a:xfrm>
            <a:off x="2441642" y="262647"/>
            <a:ext cx="6536988" cy="646331"/>
          </a:xfrm>
          <a:prstGeom prst="rect">
            <a:avLst/>
          </a:prstGeom>
          <a:noFill/>
        </p:spPr>
        <p:txBody>
          <a:bodyPr wrap="square" rtlCol="0">
            <a:spAutoFit/>
          </a:bodyPr>
          <a:lstStyle/>
          <a:p>
            <a:pPr algn="ctr"/>
            <a:r>
              <a:rPr lang="en-US" sz="3600" b="1" dirty="0"/>
              <a:t>Who Am I?</a:t>
            </a:r>
          </a:p>
        </p:txBody>
      </p:sp>
      <p:sp>
        <p:nvSpPr>
          <p:cNvPr id="3" name="TextBox 2">
            <a:extLst>
              <a:ext uri="{FF2B5EF4-FFF2-40B4-BE49-F238E27FC236}">
                <a16:creationId xmlns:a16="http://schemas.microsoft.com/office/drawing/2014/main" id="{5AAF1685-247B-0095-E2A7-BF1B36B163F3}"/>
              </a:ext>
            </a:extLst>
          </p:cNvPr>
          <p:cNvSpPr txBox="1"/>
          <p:nvPr/>
        </p:nvSpPr>
        <p:spPr>
          <a:xfrm>
            <a:off x="2626467" y="1634247"/>
            <a:ext cx="7217924"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a:t>Current Vice President of Arts Council</a:t>
            </a:r>
          </a:p>
        </p:txBody>
      </p:sp>
      <p:sp>
        <p:nvSpPr>
          <p:cNvPr id="4" name="TextBox 3">
            <a:extLst>
              <a:ext uri="{FF2B5EF4-FFF2-40B4-BE49-F238E27FC236}">
                <a16:creationId xmlns:a16="http://schemas.microsoft.com/office/drawing/2014/main" id="{0C120CE4-8F21-F756-79B1-84923E8CA852}"/>
              </a:ext>
            </a:extLst>
          </p:cNvPr>
          <p:cNvSpPr txBox="1"/>
          <p:nvPr/>
        </p:nvSpPr>
        <p:spPr>
          <a:xfrm>
            <a:off x="2626467" y="2666656"/>
            <a:ext cx="8686800"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a:t>Visual Artist, Acrylic Painter and Resin Sculptor</a:t>
            </a:r>
          </a:p>
        </p:txBody>
      </p:sp>
      <p:sp>
        <p:nvSpPr>
          <p:cNvPr id="5" name="TextBox 4">
            <a:extLst>
              <a:ext uri="{FF2B5EF4-FFF2-40B4-BE49-F238E27FC236}">
                <a16:creationId xmlns:a16="http://schemas.microsoft.com/office/drawing/2014/main" id="{F93FF6DD-86C0-F724-527C-788FE6A25EEB}"/>
              </a:ext>
            </a:extLst>
          </p:cNvPr>
          <p:cNvSpPr txBox="1"/>
          <p:nvPr/>
        </p:nvSpPr>
        <p:spPr>
          <a:xfrm>
            <a:off x="2626467" y="3648671"/>
            <a:ext cx="5894962"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a:t>Certified Therapeutic Art Coach</a:t>
            </a:r>
          </a:p>
        </p:txBody>
      </p:sp>
    </p:spTree>
    <p:extLst>
      <p:ext uri="{BB962C8B-B14F-4D97-AF65-F5344CB8AC3E}">
        <p14:creationId xmlns:p14="http://schemas.microsoft.com/office/powerpoint/2010/main" val="73310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37B0C0-FF52-6B96-34E4-2C5370227894}"/>
              </a:ext>
            </a:extLst>
          </p:cNvPr>
          <p:cNvSpPr txBox="1"/>
          <p:nvPr/>
        </p:nvSpPr>
        <p:spPr>
          <a:xfrm>
            <a:off x="2558374" y="272375"/>
            <a:ext cx="7791855" cy="646331"/>
          </a:xfrm>
          <a:prstGeom prst="rect">
            <a:avLst/>
          </a:prstGeom>
          <a:noFill/>
        </p:spPr>
        <p:txBody>
          <a:bodyPr wrap="square" rtlCol="0">
            <a:spAutoFit/>
          </a:bodyPr>
          <a:lstStyle/>
          <a:p>
            <a:r>
              <a:rPr lang="en-US" sz="3600" b="1" dirty="0"/>
              <a:t>2023 Therapeutic Art Workshops</a:t>
            </a:r>
          </a:p>
        </p:txBody>
      </p:sp>
      <p:sp>
        <p:nvSpPr>
          <p:cNvPr id="3" name="TextBox 2">
            <a:extLst>
              <a:ext uri="{FF2B5EF4-FFF2-40B4-BE49-F238E27FC236}">
                <a16:creationId xmlns:a16="http://schemas.microsoft.com/office/drawing/2014/main" id="{CC12AFC2-AA5E-AE41-9CE5-725046369C6C}"/>
              </a:ext>
            </a:extLst>
          </p:cNvPr>
          <p:cNvSpPr txBox="1"/>
          <p:nvPr/>
        </p:nvSpPr>
        <p:spPr>
          <a:xfrm>
            <a:off x="2647544" y="1536970"/>
            <a:ext cx="6896911" cy="523220"/>
          </a:xfrm>
          <a:prstGeom prst="rect">
            <a:avLst/>
          </a:prstGeom>
          <a:noFill/>
        </p:spPr>
        <p:txBody>
          <a:bodyPr wrap="square" rtlCol="0">
            <a:spAutoFit/>
          </a:bodyPr>
          <a:lstStyle/>
          <a:p>
            <a:r>
              <a:rPr lang="en-US" sz="2800" b="1" dirty="0"/>
              <a:t>4 Workshops Throughout the Year</a:t>
            </a:r>
          </a:p>
        </p:txBody>
      </p:sp>
      <p:sp>
        <p:nvSpPr>
          <p:cNvPr id="4" name="TextBox 3">
            <a:extLst>
              <a:ext uri="{FF2B5EF4-FFF2-40B4-BE49-F238E27FC236}">
                <a16:creationId xmlns:a16="http://schemas.microsoft.com/office/drawing/2014/main" id="{D73FA61D-C861-A396-5A23-FE257A5C6B8D}"/>
              </a:ext>
            </a:extLst>
          </p:cNvPr>
          <p:cNvSpPr txBox="1"/>
          <p:nvPr/>
        </p:nvSpPr>
        <p:spPr>
          <a:xfrm>
            <a:off x="3219855" y="2422188"/>
            <a:ext cx="6459166" cy="2615524"/>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dirty="0"/>
              <a:t>Mandala Painting</a:t>
            </a:r>
          </a:p>
          <a:p>
            <a:pPr marL="457200" indent="-457200">
              <a:lnSpc>
                <a:spcPct val="150000"/>
              </a:lnSpc>
              <a:buFont typeface="Arial" panose="020B0604020202020204" pitchFamily="34" charset="0"/>
              <a:buChar char="•"/>
            </a:pPr>
            <a:r>
              <a:rPr lang="en-US" sz="2800" dirty="0"/>
              <a:t>Vision Boards</a:t>
            </a:r>
          </a:p>
          <a:p>
            <a:pPr marL="457200" indent="-457200">
              <a:lnSpc>
                <a:spcPct val="150000"/>
              </a:lnSpc>
              <a:buFont typeface="Arial" panose="020B0604020202020204" pitchFamily="34" charset="0"/>
              <a:buChar char="•"/>
            </a:pPr>
            <a:r>
              <a:rPr lang="en-US" sz="2800" dirty="0"/>
              <a:t>Creative Mystery Pouch</a:t>
            </a:r>
          </a:p>
          <a:p>
            <a:pPr marL="457200" indent="-457200">
              <a:lnSpc>
                <a:spcPct val="150000"/>
              </a:lnSpc>
              <a:buFont typeface="Arial" panose="020B0604020202020204" pitchFamily="34" charset="0"/>
              <a:buChar char="•"/>
            </a:pPr>
            <a:r>
              <a:rPr lang="en-US" sz="2800" dirty="0"/>
              <a:t>Zen Doodling</a:t>
            </a:r>
          </a:p>
        </p:txBody>
      </p:sp>
    </p:spTree>
    <p:extLst>
      <p:ext uri="{BB962C8B-B14F-4D97-AF65-F5344CB8AC3E}">
        <p14:creationId xmlns:p14="http://schemas.microsoft.com/office/powerpoint/2010/main" val="343551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33B381-C5F9-64A9-8390-B8E1D70165AA}"/>
              </a:ext>
            </a:extLst>
          </p:cNvPr>
          <p:cNvSpPr txBox="1"/>
          <p:nvPr/>
        </p:nvSpPr>
        <p:spPr>
          <a:xfrm>
            <a:off x="2122251" y="165370"/>
            <a:ext cx="7947498" cy="646331"/>
          </a:xfrm>
          <a:prstGeom prst="rect">
            <a:avLst/>
          </a:prstGeom>
          <a:noFill/>
        </p:spPr>
        <p:txBody>
          <a:bodyPr wrap="square" rtlCol="0">
            <a:spAutoFit/>
          </a:bodyPr>
          <a:lstStyle/>
          <a:p>
            <a:pPr algn="ctr"/>
            <a:r>
              <a:rPr lang="en-US" sz="3600" b="1" dirty="0"/>
              <a:t>What’s Next for 2024</a:t>
            </a:r>
          </a:p>
        </p:txBody>
      </p:sp>
      <p:sp>
        <p:nvSpPr>
          <p:cNvPr id="3" name="TextBox 2">
            <a:extLst>
              <a:ext uri="{FF2B5EF4-FFF2-40B4-BE49-F238E27FC236}">
                <a16:creationId xmlns:a16="http://schemas.microsoft.com/office/drawing/2014/main" id="{CFDB24B2-B4BF-0D9A-9209-C4B1EF4BE5A1}"/>
              </a:ext>
            </a:extLst>
          </p:cNvPr>
          <p:cNvSpPr txBox="1"/>
          <p:nvPr/>
        </p:nvSpPr>
        <p:spPr>
          <a:xfrm>
            <a:off x="2490280" y="1367185"/>
            <a:ext cx="9212094" cy="4123629"/>
          </a:xfrm>
          <a:prstGeom prst="rect">
            <a:avLst/>
          </a:prstGeom>
          <a:noFill/>
        </p:spPr>
        <p:txBody>
          <a:bodyPr wrap="square" rtlCol="0">
            <a:spAutoFit/>
          </a:bodyPr>
          <a:lstStyle/>
          <a:p>
            <a:r>
              <a:rPr lang="en-US" sz="2800" dirty="0"/>
              <a:t>Working on a Performance Project</a:t>
            </a:r>
          </a:p>
          <a:p>
            <a:endParaRPr lang="en-US" sz="2800" dirty="0"/>
          </a:p>
          <a:p>
            <a:pPr marL="800100" lvl="1" indent="-342900">
              <a:lnSpc>
                <a:spcPct val="150000"/>
              </a:lnSpc>
              <a:buFont typeface="Arial" panose="020B0604020202020204" pitchFamily="34" charset="0"/>
              <a:buChar char="•"/>
            </a:pPr>
            <a:r>
              <a:rPr lang="en-US" sz="2800" dirty="0"/>
              <a:t>Consisting of metaphorical characters surrounding positive Mental Health Aspects</a:t>
            </a:r>
          </a:p>
          <a:p>
            <a:pPr marL="800100" lvl="1" indent="-342900">
              <a:lnSpc>
                <a:spcPct val="150000"/>
              </a:lnSpc>
              <a:buFont typeface="Arial" panose="020B0604020202020204" pitchFamily="34" charset="0"/>
              <a:buChar char="•"/>
            </a:pPr>
            <a:r>
              <a:rPr lang="en-US" sz="2800" dirty="0"/>
              <a:t>Props</a:t>
            </a:r>
          </a:p>
          <a:p>
            <a:pPr marL="800100" lvl="1" indent="-342900">
              <a:lnSpc>
                <a:spcPct val="150000"/>
              </a:lnSpc>
              <a:buFont typeface="Arial" panose="020B0604020202020204" pitchFamily="34" charset="0"/>
              <a:buChar char="•"/>
            </a:pPr>
            <a:r>
              <a:rPr lang="en-US" sz="2800" dirty="0"/>
              <a:t>Audience Interactions</a:t>
            </a:r>
          </a:p>
          <a:p>
            <a:pPr marL="800100" lvl="1" indent="-342900">
              <a:lnSpc>
                <a:spcPct val="150000"/>
              </a:lnSpc>
              <a:buFont typeface="Arial" panose="020B0604020202020204" pitchFamily="34" charset="0"/>
              <a:buChar char="•"/>
            </a:pPr>
            <a:r>
              <a:rPr lang="en-US" sz="2800" dirty="0"/>
              <a:t>Visual Art</a:t>
            </a:r>
          </a:p>
        </p:txBody>
      </p:sp>
    </p:spTree>
    <p:extLst>
      <p:ext uri="{BB962C8B-B14F-4D97-AF65-F5344CB8AC3E}">
        <p14:creationId xmlns:p14="http://schemas.microsoft.com/office/powerpoint/2010/main" val="112120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E88721-F8E6-D162-7452-6F48D6F2F851}"/>
              </a:ext>
            </a:extLst>
          </p:cNvPr>
          <p:cNvSpPr txBox="1"/>
          <p:nvPr/>
        </p:nvSpPr>
        <p:spPr>
          <a:xfrm>
            <a:off x="3142033" y="214009"/>
            <a:ext cx="4931924" cy="646331"/>
          </a:xfrm>
          <a:prstGeom prst="rect">
            <a:avLst/>
          </a:prstGeom>
          <a:noFill/>
        </p:spPr>
        <p:txBody>
          <a:bodyPr wrap="square" rtlCol="0">
            <a:spAutoFit/>
          </a:bodyPr>
          <a:lstStyle/>
          <a:p>
            <a:pPr algn="ctr"/>
            <a:r>
              <a:rPr lang="en-US" sz="3600" b="1" dirty="0"/>
              <a:t>Timing</a:t>
            </a:r>
          </a:p>
        </p:txBody>
      </p:sp>
      <p:sp>
        <p:nvSpPr>
          <p:cNvPr id="4" name="TextBox 3">
            <a:extLst>
              <a:ext uri="{FF2B5EF4-FFF2-40B4-BE49-F238E27FC236}">
                <a16:creationId xmlns:a16="http://schemas.microsoft.com/office/drawing/2014/main" id="{B61C08B7-967C-176E-F1D9-826CF11E84E0}"/>
              </a:ext>
            </a:extLst>
          </p:cNvPr>
          <p:cNvSpPr txBox="1"/>
          <p:nvPr/>
        </p:nvSpPr>
        <p:spPr>
          <a:xfrm>
            <a:off x="3005847" y="1663430"/>
            <a:ext cx="5865779" cy="1938992"/>
          </a:xfrm>
          <a:prstGeom prst="rect">
            <a:avLst/>
          </a:prstGeom>
          <a:noFill/>
        </p:spPr>
        <p:txBody>
          <a:bodyPr wrap="square" rtlCol="0">
            <a:spAutoFit/>
          </a:bodyPr>
          <a:lstStyle/>
          <a:p>
            <a:pPr marL="457200" indent="-457200" algn="l" fontAlgn="ctr">
              <a:buFont typeface="Arial" panose="020B0604020202020204" pitchFamily="34" charset="0"/>
              <a:buChar char="•"/>
            </a:pPr>
            <a:r>
              <a:rPr lang="en-US" sz="2800" b="0" i="0" dirty="0">
                <a:solidFill>
                  <a:srgbClr val="202124"/>
                </a:solidFill>
                <a:effectLst/>
              </a:rPr>
              <a:t>Tentatively planned for September</a:t>
            </a:r>
          </a:p>
          <a:p>
            <a:pPr marL="457200" indent="-457200" algn="l" fontAlgn="ctr">
              <a:buFont typeface="Arial" panose="020B0604020202020204" pitchFamily="34" charset="0"/>
              <a:buChar char="•"/>
            </a:pPr>
            <a:endParaRPr lang="en-US" sz="2800" dirty="0">
              <a:solidFill>
                <a:srgbClr val="202124"/>
              </a:solidFill>
            </a:endParaRPr>
          </a:p>
          <a:p>
            <a:pPr marL="457200" indent="-457200" algn="l" fontAlgn="ctr">
              <a:buFont typeface="Arial" panose="020B0604020202020204" pitchFamily="34" charset="0"/>
              <a:buChar char="•"/>
            </a:pPr>
            <a:r>
              <a:rPr lang="en-US" sz="2800" b="0" i="0" dirty="0">
                <a:solidFill>
                  <a:srgbClr val="202124"/>
                </a:solidFill>
                <a:effectLst/>
              </a:rPr>
              <a:t>Hendri</a:t>
            </a:r>
            <a:r>
              <a:rPr lang="en-US" sz="2800" dirty="0">
                <a:solidFill>
                  <a:srgbClr val="202124"/>
                </a:solidFill>
              </a:rPr>
              <a:t>ck’s Live Event Space</a:t>
            </a:r>
            <a:endParaRPr lang="en-US" sz="2800" b="0" i="0" dirty="0">
              <a:solidFill>
                <a:srgbClr val="202124"/>
              </a:solidFill>
              <a:effectLst/>
            </a:endParaRPr>
          </a:p>
          <a:p>
            <a:br>
              <a:rPr lang="en-US" b="0" i="0" u="none" strike="noStrike" dirty="0">
                <a:solidFill>
                  <a:srgbClr val="001D35"/>
                </a:solidFill>
                <a:effectLst/>
                <a:latin typeface="Roboto" panose="02000000000000000000" pitchFamily="2" charset="0"/>
              </a:rPr>
            </a:br>
            <a:r>
              <a:rPr lang="en-US" dirty="0"/>
              <a:t> </a:t>
            </a:r>
          </a:p>
        </p:txBody>
      </p:sp>
    </p:spTree>
    <p:extLst>
      <p:ext uri="{BB962C8B-B14F-4D97-AF65-F5344CB8AC3E}">
        <p14:creationId xmlns:p14="http://schemas.microsoft.com/office/powerpoint/2010/main" val="305076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3B587-1D36-FA87-C806-25BDF4DFCCAC}"/>
              </a:ext>
            </a:extLst>
          </p:cNvPr>
          <p:cNvSpPr>
            <a:spLocks noGrp="1"/>
          </p:cNvSpPr>
          <p:nvPr>
            <p:ph idx="1"/>
          </p:nvPr>
        </p:nvSpPr>
        <p:spPr>
          <a:xfrm>
            <a:off x="1210611" y="1767656"/>
            <a:ext cx="10193509" cy="4633143"/>
          </a:xfrm>
        </p:spPr>
        <p:txBody>
          <a:bodyPr anchor="t">
            <a:normAutofit fontScale="85000" lnSpcReduction="10000"/>
          </a:bodyPr>
          <a:lstStyle/>
          <a:p>
            <a:r>
              <a:rPr lang="en-US" sz="2000" dirty="0">
                <a:solidFill>
                  <a:schemeClr val="tx1">
                    <a:lumMod val="65000"/>
                    <a:lumOff val="35000"/>
                  </a:schemeClr>
                </a:solidFill>
              </a:rPr>
              <a:t>HCN &amp; Childcare Answers continue to facilitate the 3 Workforce Barriers Taskforces (Housing, Transportation, Childcare) – all are welcome to join and help. Connect with Traci.</a:t>
            </a:r>
          </a:p>
          <a:p>
            <a:r>
              <a:rPr lang="en-US" sz="2000" dirty="0">
                <a:solidFill>
                  <a:schemeClr val="tx1">
                    <a:lumMod val="65000"/>
                    <a:lumOff val="35000"/>
                  </a:schemeClr>
                </a:solidFill>
              </a:rPr>
              <a:t>April 24</a:t>
            </a:r>
            <a:r>
              <a:rPr lang="en-US" sz="2000" baseline="30000" dirty="0">
                <a:solidFill>
                  <a:schemeClr val="tx1">
                    <a:lumMod val="65000"/>
                    <a:lumOff val="35000"/>
                  </a:schemeClr>
                </a:solidFill>
              </a:rPr>
              <a:t>th</a:t>
            </a:r>
            <a:r>
              <a:rPr lang="en-US" sz="2000" dirty="0">
                <a:solidFill>
                  <a:schemeClr val="tx1">
                    <a:lumMod val="65000"/>
                    <a:lumOff val="35000"/>
                  </a:schemeClr>
                </a:solidFill>
              </a:rPr>
              <a:t> HCN is hosting annual College, Career, Apprenticeship and Trade Fair at the Fairgrounds.</a:t>
            </a:r>
          </a:p>
          <a:p>
            <a:r>
              <a:rPr lang="en-US" sz="2000" dirty="0">
                <a:solidFill>
                  <a:schemeClr val="tx1">
                    <a:lumMod val="65000"/>
                    <a:lumOff val="35000"/>
                  </a:schemeClr>
                </a:solidFill>
              </a:rPr>
              <a:t>Unlikely Journeys hosting a youth support group on Thursday evenings at Venture Church in Pittsboro, and an adult support group on Sunday evenings at The Willow Center. Flyers available.</a:t>
            </a:r>
          </a:p>
          <a:p>
            <a:r>
              <a:rPr lang="en-US" sz="2000" dirty="0">
                <a:solidFill>
                  <a:schemeClr val="tx1">
                    <a:lumMod val="65000"/>
                    <a:lumOff val="35000"/>
                  </a:schemeClr>
                </a:solidFill>
              </a:rPr>
              <a:t>Care to Change hosting first ever Faith Leader Summit on May 9</a:t>
            </a:r>
            <a:r>
              <a:rPr lang="en-US" sz="2000" baseline="30000" dirty="0">
                <a:solidFill>
                  <a:schemeClr val="tx1">
                    <a:lumMod val="65000"/>
                    <a:lumOff val="35000"/>
                  </a:schemeClr>
                </a:solidFill>
              </a:rPr>
              <a:t>th</a:t>
            </a:r>
            <a:r>
              <a:rPr lang="en-US" sz="2000" dirty="0">
                <a:solidFill>
                  <a:schemeClr val="tx1">
                    <a:lumMod val="65000"/>
                    <a:lumOff val="35000"/>
                  </a:schemeClr>
                </a:solidFill>
              </a:rPr>
              <a:t> – register online.</a:t>
            </a:r>
          </a:p>
          <a:p>
            <a:r>
              <a:rPr lang="en-US" sz="2000" dirty="0">
                <a:solidFill>
                  <a:schemeClr val="tx1">
                    <a:lumMod val="65000"/>
                    <a:lumOff val="35000"/>
                  </a:schemeClr>
                </a:solidFill>
              </a:rPr>
              <a:t>PYAP is hosting fundraiser “Performances for a Purpose” at Hendricks Live on June 29</a:t>
            </a:r>
            <a:r>
              <a:rPr lang="en-US" sz="2000" baseline="30000" dirty="0">
                <a:solidFill>
                  <a:schemeClr val="tx1">
                    <a:lumMod val="65000"/>
                    <a:lumOff val="35000"/>
                  </a:schemeClr>
                </a:solidFill>
              </a:rPr>
              <a:t>th</a:t>
            </a:r>
            <a:r>
              <a:rPr lang="en-US" sz="2000" dirty="0">
                <a:solidFill>
                  <a:schemeClr val="tx1">
                    <a:lumMod val="65000"/>
                    <a:lumOff val="35000"/>
                  </a:schemeClr>
                </a:solidFill>
              </a:rPr>
              <a:t>. Info and tickets on website.</a:t>
            </a:r>
          </a:p>
          <a:p>
            <a:r>
              <a:rPr lang="en-US" sz="2000" dirty="0">
                <a:solidFill>
                  <a:schemeClr val="tx1">
                    <a:lumMod val="65000"/>
                    <a:lumOff val="35000"/>
                  </a:schemeClr>
                </a:solidFill>
              </a:rPr>
              <a:t>Anthem partnering with Indianapolis Colts to facilitate the Classroom Quarterbacks, accepting nominations for scholarship funding and giveaways</a:t>
            </a:r>
          </a:p>
          <a:p>
            <a:r>
              <a:rPr lang="en-US" sz="2000" dirty="0">
                <a:solidFill>
                  <a:schemeClr val="tx1">
                    <a:lumMod val="65000"/>
                    <a:lumOff val="35000"/>
                  </a:schemeClr>
                </a:solidFill>
              </a:rPr>
              <a:t>Sheriff Shootout on May 10</a:t>
            </a:r>
            <a:r>
              <a:rPr lang="en-US" sz="2000" baseline="30000" dirty="0">
                <a:solidFill>
                  <a:schemeClr val="tx1">
                    <a:lumMod val="65000"/>
                    <a:lumOff val="35000"/>
                  </a:schemeClr>
                </a:solidFill>
              </a:rPr>
              <a:t>th</a:t>
            </a:r>
            <a:r>
              <a:rPr lang="en-US" sz="2000" dirty="0">
                <a:solidFill>
                  <a:schemeClr val="tx1">
                    <a:lumMod val="65000"/>
                    <a:lumOff val="35000"/>
                  </a:schemeClr>
                </a:solidFill>
              </a:rPr>
              <a:t> in Terre Haute hosted by Hamilton Center – still accepting golf teams.</a:t>
            </a:r>
          </a:p>
          <a:p>
            <a:r>
              <a:rPr lang="en-US" sz="2000" dirty="0">
                <a:solidFill>
                  <a:schemeClr val="tx1">
                    <a:lumMod val="65000"/>
                    <a:lumOff val="35000"/>
                  </a:schemeClr>
                </a:solidFill>
              </a:rPr>
              <a:t>Hamilton Center – WIN Recovery OTP now offering </a:t>
            </a:r>
            <a:r>
              <a:rPr lang="en-US" sz="2000" dirty="0" err="1">
                <a:solidFill>
                  <a:schemeClr val="tx1">
                    <a:lumMod val="65000"/>
                    <a:lumOff val="35000"/>
                  </a:schemeClr>
                </a:solidFill>
              </a:rPr>
              <a:t>bup</a:t>
            </a:r>
            <a:r>
              <a:rPr lang="en-US" sz="2000" dirty="0">
                <a:solidFill>
                  <a:schemeClr val="tx1">
                    <a:lumMod val="65000"/>
                    <a:lumOff val="35000"/>
                  </a:schemeClr>
                </a:solidFill>
              </a:rPr>
              <a:t>. And suboxone in addition to methadone</a:t>
            </a:r>
          </a:p>
          <a:p>
            <a:r>
              <a:rPr lang="en-US" sz="2000" dirty="0">
                <a:solidFill>
                  <a:schemeClr val="tx1">
                    <a:lumMod val="65000"/>
                    <a:lumOff val="35000"/>
                  </a:schemeClr>
                </a:solidFill>
              </a:rPr>
              <a:t>Susie’s Place offering multiple free trainings throughout the area in April for Child Abuse Awareness Month. Information on their website.</a:t>
            </a:r>
          </a:p>
          <a:p>
            <a:r>
              <a:rPr lang="en-US" sz="2000" dirty="0">
                <a:solidFill>
                  <a:schemeClr val="tx1">
                    <a:lumMod val="65000"/>
                    <a:lumOff val="35000"/>
                  </a:schemeClr>
                </a:solidFill>
              </a:rPr>
              <a:t>Child Advocates – February – 10 referrals, 4 applications submitted, 5 families on waitlist in Hendricks County. Referrals can be made via 211 or on the CA website, or contact </a:t>
            </a:r>
            <a:r>
              <a:rPr lang="en-US" sz="2000" dirty="0" err="1">
                <a:solidFill>
                  <a:schemeClr val="tx1">
                    <a:lumMod val="65000"/>
                    <a:lumOff val="35000"/>
                  </a:schemeClr>
                </a:solidFill>
              </a:rPr>
              <a:t>Monay</a:t>
            </a:r>
            <a:r>
              <a:rPr lang="en-US" sz="2000" dirty="0">
                <a:solidFill>
                  <a:schemeClr val="tx1">
                    <a:lumMod val="65000"/>
                    <a:lumOff val="35000"/>
                  </a:schemeClr>
                </a:solidFill>
              </a:rPr>
              <a:t> Cavazos directly.</a:t>
            </a:r>
          </a:p>
        </p:txBody>
      </p:sp>
      <p:sp>
        <p:nvSpPr>
          <p:cNvPr id="4" name="Rectangle 3">
            <a:extLst>
              <a:ext uri="{FF2B5EF4-FFF2-40B4-BE49-F238E27FC236}">
                <a16:creationId xmlns:a16="http://schemas.microsoft.com/office/drawing/2014/main" id="{484135E8-132D-8662-D7FC-B595720A2922}"/>
              </a:ext>
            </a:extLst>
          </p:cNvPr>
          <p:cNvSpPr/>
          <p:nvPr/>
        </p:nvSpPr>
        <p:spPr>
          <a:xfrm>
            <a:off x="0" y="0"/>
            <a:ext cx="12192000" cy="1261136"/>
          </a:xfrm>
          <a:prstGeom prst="rect">
            <a:avLst/>
          </a:prstGeom>
          <a:solidFill>
            <a:srgbClr val="FFA1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0302C2-F148-6D6A-E465-ECC306679C06}"/>
              </a:ext>
            </a:extLst>
          </p:cNvPr>
          <p:cNvSpPr>
            <a:spLocks noGrp="1"/>
          </p:cNvSpPr>
          <p:nvPr>
            <p:ph type="title"/>
          </p:nvPr>
        </p:nvSpPr>
        <p:spPr>
          <a:xfrm>
            <a:off x="1616054" y="128150"/>
            <a:ext cx="8959893" cy="1004836"/>
          </a:xfrm>
        </p:spPr>
        <p:txBody>
          <a:bodyPr anchor="ctr">
            <a:noAutofit/>
          </a:bodyPr>
          <a:lstStyle/>
          <a:p>
            <a:pPr algn="ctr"/>
            <a:r>
              <a:rPr lang="en-US" sz="3200" b="1" dirty="0">
                <a:latin typeface="+mn-lt"/>
              </a:rPr>
              <a:t>Open Floor Updates / Needs / Upcoming Events</a:t>
            </a:r>
            <a:endParaRPr lang="en-US" sz="1600" b="1" dirty="0">
              <a:latin typeface="+mn-lt"/>
            </a:endParaRPr>
          </a:p>
        </p:txBody>
      </p:sp>
    </p:spTree>
    <p:extLst>
      <p:ext uri="{BB962C8B-B14F-4D97-AF65-F5344CB8AC3E}">
        <p14:creationId xmlns:p14="http://schemas.microsoft.com/office/powerpoint/2010/main" val="1459680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3B587-1D36-FA87-C806-25BDF4DFCCAC}"/>
              </a:ext>
            </a:extLst>
          </p:cNvPr>
          <p:cNvSpPr>
            <a:spLocks noGrp="1"/>
          </p:cNvSpPr>
          <p:nvPr>
            <p:ph idx="1"/>
          </p:nvPr>
        </p:nvSpPr>
        <p:spPr>
          <a:xfrm>
            <a:off x="498912" y="1577876"/>
            <a:ext cx="11194175" cy="4822924"/>
          </a:xfrm>
        </p:spPr>
        <p:txBody>
          <a:bodyPr anchor="t">
            <a:normAutofit/>
          </a:bodyPr>
          <a:lstStyle/>
          <a:p>
            <a:pPr algn="l">
              <a:lnSpc>
                <a:spcPct val="150000"/>
              </a:lnSpc>
              <a:buFont typeface="Arial" panose="020B0604020202020204" pitchFamily="34" charset="0"/>
              <a:buChar char="•"/>
            </a:pPr>
            <a:r>
              <a:rPr lang="en-US" sz="1500" b="1" i="0" dirty="0">
                <a:effectLst/>
                <a:latin typeface="Arial" panose="020B0604020202020204" pitchFamily="34" charset="0"/>
              </a:rPr>
              <a:t>April 10</a:t>
            </a:r>
            <a:r>
              <a:rPr lang="en-US" sz="1500" b="1" i="0" baseline="30000" dirty="0">
                <a:effectLst/>
                <a:latin typeface="Arial" panose="020B0604020202020204" pitchFamily="34" charset="0"/>
              </a:rPr>
              <a:t>th</a:t>
            </a:r>
            <a:r>
              <a:rPr lang="en-US" sz="1500" b="1" i="0" dirty="0">
                <a:effectLst/>
                <a:latin typeface="Arial" panose="020B0604020202020204" pitchFamily="34" charset="0"/>
              </a:rPr>
              <a:t> </a:t>
            </a:r>
            <a:r>
              <a:rPr lang="en-US" sz="1500" b="0" i="0" dirty="0">
                <a:effectLst/>
                <a:latin typeface="Arial" panose="020B0604020202020204" pitchFamily="34" charset="0"/>
              </a:rPr>
              <a:t>– 8:30am at </a:t>
            </a:r>
            <a:r>
              <a:rPr lang="en-US" sz="1500" b="0" i="0" dirty="0" err="1">
                <a:effectLst/>
                <a:latin typeface="Arial" panose="020B0604020202020204" pitchFamily="34" charset="0"/>
              </a:rPr>
              <a:t>MADE@Plainfield</a:t>
            </a:r>
            <a:r>
              <a:rPr lang="en-US" sz="1500" b="0" i="0" dirty="0">
                <a:effectLst/>
                <a:latin typeface="Arial" panose="020B0604020202020204" pitchFamily="34" charset="0"/>
              </a:rPr>
              <a:t>, Community Room – Family Promise Presenting on CAP Goals</a:t>
            </a:r>
          </a:p>
          <a:p>
            <a:pPr algn="l">
              <a:lnSpc>
                <a:spcPct val="150000"/>
              </a:lnSpc>
              <a:buFont typeface="Arial" panose="020B0604020202020204" pitchFamily="34" charset="0"/>
              <a:buChar char="•"/>
            </a:pPr>
            <a:r>
              <a:rPr lang="en-US" sz="1500" b="1" i="0" dirty="0">
                <a:effectLst/>
                <a:latin typeface="Arial" panose="020B0604020202020204" pitchFamily="34" charset="0"/>
              </a:rPr>
              <a:t>May 8</a:t>
            </a:r>
            <a:r>
              <a:rPr lang="en-US" sz="1500" b="1" i="0" baseline="30000" dirty="0">
                <a:effectLst/>
                <a:latin typeface="Arial" panose="020B0604020202020204" pitchFamily="34" charset="0"/>
              </a:rPr>
              <a:t>th</a:t>
            </a:r>
            <a:r>
              <a:rPr lang="en-US" sz="1500" b="1" i="0" dirty="0">
                <a:effectLst/>
                <a:latin typeface="Arial" panose="020B0604020202020204" pitchFamily="34" charset="0"/>
              </a:rPr>
              <a:t> </a:t>
            </a:r>
            <a:r>
              <a:rPr lang="en-US" sz="1500" b="0" i="0" dirty="0">
                <a:effectLst/>
                <a:latin typeface="Arial" panose="020B0604020202020204" pitchFamily="34" charset="0"/>
              </a:rPr>
              <a:t>– 8:30am at </a:t>
            </a:r>
            <a:r>
              <a:rPr lang="en-US" sz="1500" b="0" i="0" dirty="0" err="1">
                <a:effectLst/>
                <a:latin typeface="Arial" panose="020B0604020202020204" pitchFamily="34" charset="0"/>
              </a:rPr>
              <a:t>MADE@Plainfield</a:t>
            </a:r>
            <a:r>
              <a:rPr lang="en-US" sz="1500" b="0" i="0" dirty="0">
                <a:effectLst/>
                <a:latin typeface="Arial" panose="020B0604020202020204" pitchFamily="34" charset="0"/>
              </a:rPr>
              <a:t>, Community Room – Professional Development Session: “Minority Mental Health”</a:t>
            </a:r>
          </a:p>
          <a:p>
            <a:pPr lvl="1">
              <a:lnSpc>
                <a:spcPct val="150000"/>
              </a:lnSpc>
            </a:pPr>
            <a:r>
              <a:rPr lang="en-US" sz="1500" b="1" i="1" dirty="0">
                <a:effectLst/>
                <a:latin typeface="Arial" panose="020B0604020202020204" pitchFamily="34" charset="0"/>
              </a:rPr>
              <a:t>May 15</a:t>
            </a:r>
            <a:r>
              <a:rPr lang="en-US" sz="1500" b="1" i="1" baseline="30000" dirty="0">
                <a:effectLst/>
                <a:latin typeface="Arial" panose="020B0604020202020204" pitchFamily="34" charset="0"/>
              </a:rPr>
              <a:t>th</a:t>
            </a:r>
            <a:r>
              <a:rPr lang="en-US" sz="1500" b="1" i="1" dirty="0">
                <a:effectLst/>
                <a:latin typeface="Arial" panose="020B0604020202020204" pitchFamily="34" charset="0"/>
              </a:rPr>
              <a:t> </a:t>
            </a:r>
            <a:r>
              <a:rPr lang="en-US" sz="1500" b="0" i="1" dirty="0">
                <a:effectLst/>
                <a:latin typeface="Arial" panose="020B0604020202020204" pitchFamily="34" charset="0"/>
              </a:rPr>
              <a:t>– Quarterly Leaders Meeting / Virtual</a:t>
            </a:r>
            <a:endParaRPr lang="en-US" sz="1500" b="0" i="0" dirty="0">
              <a:effectLst/>
              <a:latin typeface="Arial" panose="020B0604020202020204" pitchFamily="34" charset="0"/>
            </a:endParaRPr>
          </a:p>
          <a:p>
            <a:pPr algn="l">
              <a:lnSpc>
                <a:spcPct val="150000"/>
              </a:lnSpc>
              <a:buFont typeface="Arial" panose="020B0604020202020204" pitchFamily="34" charset="0"/>
              <a:buChar char="•"/>
            </a:pPr>
            <a:r>
              <a:rPr lang="en-US" sz="1500" b="1" i="0" dirty="0">
                <a:effectLst/>
                <a:latin typeface="Arial" panose="020B0604020202020204" pitchFamily="34" charset="0"/>
              </a:rPr>
              <a:t>July 10</a:t>
            </a:r>
            <a:r>
              <a:rPr lang="en-US" sz="1500" b="1" i="0" baseline="30000" dirty="0">
                <a:effectLst/>
                <a:latin typeface="Arial" panose="020B0604020202020204" pitchFamily="34" charset="0"/>
              </a:rPr>
              <a:t>th</a:t>
            </a:r>
            <a:r>
              <a:rPr lang="en-US" sz="1500" b="1" i="0" dirty="0">
                <a:effectLst/>
                <a:latin typeface="Arial" panose="020B0604020202020204" pitchFamily="34" charset="0"/>
              </a:rPr>
              <a:t> </a:t>
            </a:r>
            <a:r>
              <a:rPr lang="en-US" sz="1500" b="0" i="0" dirty="0">
                <a:effectLst/>
                <a:latin typeface="Arial" panose="020B0604020202020204" pitchFamily="34" charset="0"/>
              </a:rPr>
              <a:t>– 8:30am at </a:t>
            </a:r>
            <a:r>
              <a:rPr lang="en-US" sz="1500" b="0" i="0" dirty="0" err="1">
                <a:effectLst/>
                <a:latin typeface="Arial" panose="020B0604020202020204" pitchFamily="34" charset="0"/>
              </a:rPr>
              <a:t>MADE@Plainfield</a:t>
            </a:r>
            <a:r>
              <a:rPr lang="en-US" sz="1500" b="0" i="0" dirty="0">
                <a:effectLst/>
                <a:latin typeface="Arial" panose="020B0604020202020204" pitchFamily="34" charset="0"/>
              </a:rPr>
              <a:t>, Community Room – Care to Change presenting on CAP Goals</a:t>
            </a:r>
          </a:p>
          <a:p>
            <a:pPr algn="l">
              <a:lnSpc>
                <a:spcPct val="150000"/>
              </a:lnSpc>
              <a:buFont typeface="Arial" panose="020B0604020202020204" pitchFamily="34" charset="0"/>
              <a:buChar char="•"/>
            </a:pPr>
            <a:r>
              <a:rPr lang="en-US" sz="1500" b="1" i="0" dirty="0">
                <a:effectLst/>
                <a:latin typeface="Arial" panose="020B0604020202020204" pitchFamily="34" charset="0"/>
              </a:rPr>
              <a:t>August 14</a:t>
            </a:r>
            <a:r>
              <a:rPr lang="en-US" sz="1500" b="1" i="0" baseline="30000" dirty="0">
                <a:effectLst/>
                <a:latin typeface="Arial" panose="020B0604020202020204" pitchFamily="34" charset="0"/>
              </a:rPr>
              <a:t>th</a:t>
            </a:r>
            <a:r>
              <a:rPr lang="en-US" sz="1500" b="1" i="0" dirty="0">
                <a:effectLst/>
                <a:latin typeface="Arial" panose="020B0604020202020204" pitchFamily="34" charset="0"/>
              </a:rPr>
              <a:t> </a:t>
            </a:r>
            <a:r>
              <a:rPr lang="en-US" sz="1500" b="0" i="0" dirty="0">
                <a:effectLst/>
                <a:latin typeface="Arial" panose="020B0604020202020204" pitchFamily="34" charset="0"/>
              </a:rPr>
              <a:t>– 8:30am at </a:t>
            </a:r>
            <a:r>
              <a:rPr lang="en-US" sz="1500" b="0" i="0" dirty="0" err="1">
                <a:effectLst/>
                <a:latin typeface="Arial" panose="020B0604020202020204" pitchFamily="34" charset="0"/>
              </a:rPr>
              <a:t>MADE@Plainfield</a:t>
            </a:r>
            <a:r>
              <a:rPr lang="en-US" sz="1500" b="0" i="0" dirty="0">
                <a:effectLst/>
                <a:latin typeface="Arial" panose="020B0604020202020204" pitchFamily="34" charset="0"/>
              </a:rPr>
              <a:t>, Community Room – Professional Development Session: “Suicide Prevention / Q-P-R”</a:t>
            </a:r>
          </a:p>
          <a:p>
            <a:pPr lvl="1">
              <a:lnSpc>
                <a:spcPct val="150000"/>
              </a:lnSpc>
            </a:pPr>
            <a:r>
              <a:rPr lang="en-US" sz="1500" b="1" i="1" dirty="0">
                <a:effectLst/>
                <a:latin typeface="Arial" panose="020B0604020202020204" pitchFamily="34" charset="0"/>
              </a:rPr>
              <a:t>August 21</a:t>
            </a:r>
            <a:r>
              <a:rPr lang="en-US" sz="1500" b="1" i="1" baseline="30000" dirty="0">
                <a:effectLst/>
                <a:latin typeface="Arial" panose="020B0604020202020204" pitchFamily="34" charset="0"/>
              </a:rPr>
              <a:t>st</a:t>
            </a:r>
            <a:r>
              <a:rPr lang="en-US" sz="1500" b="1" i="1" dirty="0">
                <a:effectLst/>
                <a:latin typeface="Arial" panose="020B0604020202020204" pitchFamily="34" charset="0"/>
              </a:rPr>
              <a:t> </a:t>
            </a:r>
            <a:r>
              <a:rPr lang="en-US" sz="1500" b="0" i="1" dirty="0">
                <a:effectLst/>
                <a:latin typeface="Arial" panose="020B0604020202020204" pitchFamily="34" charset="0"/>
              </a:rPr>
              <a:t>– Quarterly Leaders Meeting / CCP Virtual</a:t>
            </a:r>
            <a:endParaRPr lang="en-US" sz="1500" b="0" i="0" dirty="0">
              <a:effectLst/>
              <a:latin typeface="Arial" panose="020B0604020202020204" pitchFamily="34" charset="0"/>
            </a:endParaRPr>
          </a:p>
          <a:p>
            <a:pPr algn="l">
              <a:lnSpc>
                <a:spcPct val="120000"/>
              </a:lnSpc>
              <a:buFont typeface="Arial" panose="020B0604020202020204" pitchFamily="34" charset="0"/>
              <a:buChar char="•"/>
            </a:pPr>
            <a:r>
              <a:rPr lang="en-US" sz="1500" b="1" i="0" dirty="0">
                <a:effectLst/>
                <a:latin typeface="Arial" panose="020B0604020202020204" pitchFamily="34" charset="0"/>
              </a:rPr>
              <a:t>October 2</a:t>
            </a:r>
            <a:r>
              <a:rPr lang="en-US" sz="1500" b="1" i="0" baseline="30000" dirty="0">
                <a:effectLst/>
                <a:latin typeface="Arial" panose="020B0604020202020204" pitchFamily="34" charset="0"/>
              </a:rPr>
              <a:t>nd</a:t>
            </a:r>
            <a:r>
              <a:rPr lang="en-US" sz="1500" b="1" i="0" dirty="0">
                <a:effectLst/>
                <a:latin typeface="Arial" panose="020B0604020202020204" pitchFamily="34" charset="0"/>
              </a:rPr>
              <a:t> </a:t>
            </a:r>
            <a:r>
              <a:rPr lang="en-US" sz="1500" b="0" i="0" dirty="0">
                <a:effectLst/>
                <a:latin typeface="Arial" panose="020B0604020202020204" pitchFamily="34" charset="0"/>
              </a:rPr>
              <a:t>(**First Wed. to account for fall breaks) – 8:30am at </a:t>
            </a:r>
            <a:r>
              <a:rPr lang="en-US" sz="1500" b="0" i="0" dirty="0" err="1">
                <a:effectLst/>
                <a:latin typeface="Arial" panose="020B0604020202020204" pitchFamily="34" charset="0"/>
              </a:rPr>
              <a:t>MADE@Plainfield</a:t>
            </a:r>
            <a:r>
              <a:rPr lang="en-US" sz="1500" b="0" i="0" dirty="0">
                <a:effectLst/>
                <a:latin typeface="Arial" panose="020B0604020202020204" pitchFamily="34" charset="0"/>
              </a:rPr>
              <a:t>, Room 233 – HCN Presenting on new Behavioral Health Pipeline Website CAP Goals</a:t>
            </a:r>
          </a:p>
          <a:p>
            <a:pPr algn="l">
              <a:lnSpc>
                <a:spcPct val="150000"/>
              </a:lnSpc>
              <a:buFont typeface="Arial" panose="020B0604020202020204" pitchFamily="34" charset="0"/>
              <a:buChar char="•"/>
            </a:pPr>
            <a:r>
              <a:rPr lang="en-US" sz="1500" b="1" i="0" dirty="0">
                <a:effectLst/>
                <a:latin typeface="Arial" panose="020B0604020202020204" pitchFamily="34" charset="0"/>
              </a:rPr>
              <a:t>November 13</a:t>
            </a:r>
            <a:r>
              <a:rPr lang="en-US" sz="1500" b="1" baseline="30000" dirty="0">
                <a:latin typeface="Arial" panose="020B0604020202020204" pitchFamily="34" charset="0"/>
              </a:rPr>
              <a:t>th</a:t>
            </a:r>
            <a:r>
              <a:rPr lang="en-US" sz="1500" b="1" dirty="0">
                <a:latin typeface="Arial" panose="020B0604020202020204" pitchFamily="34" charset="0"/>
              </a:rPr>
              <a:t> </a:t>
            </a:r>
            <a:r>
              <a:rPr lang="en-US" sz="1500" b="0" i="0" dirty="0">
                <a:effectLst/>
                <a:latin typeface="Arial" panose="020B0604020202020204" pitchFamily="34" charset="0"/>
              </a:rPr>
              <a:t>– 8:30am at </a:t>
            </a:r>
            <a:r>
              <a:rPr lang="en-US" sz="1500" b="0" i="0" dirty="0" err="1">
                <a:effectLst/>
                <a:latin typeface="Arial" panose="020B0604020202020204" pitchFamily="34" charset="0"/>
              </a:rPr>
              <a:t>MADE@Plainfield</a:t>
            </a:r>
            <a:r>
              <a:rPr lang="en-US" sz="1500" b="0" i="0" dirty="0">
                <a:effectLst/>
                <a:latin typeface="Arial" panose="020B0604020202020204" pitchFamily="34" charset="0"/>
              </a:rPr>
              <a:t>, Community Room – 2025 Planning Session</a:t>
            </a:r>
          </a:p>
          <a:p>
            <a:pPr algn="l">
              <a:lnSpc>
                <a:spcPct val="150000"/>
              </a:lnSpc>
              <a:buFont typeface="Arial" panose="020B0604020202020204" pitchFamily="34" charset="0"/>
              <a:buChar char="•"/>
            </a:pPr>
            <a:r>
              <a:rPr lang="en-US" sz="1500" b="1" i="0" dirty="0">
                <a:effectLst/>
                <a:latin typeface="Arial" panose="020B0604020202020204" pitchFamily="34" charset="0"/>
              </a:rPr>
              <a:t>December 11</a:t>
            </a:r>
            <a:r>
              <a:rPr lang="en-US" sz="1500" b="1" i="0" baseline="30000" dirty="0">
                <a:effectLst/>
                <a:latin typeface="Arial" panose="020B0604020202020204" pitchFamily="34" charset="0"/>
              </a:rPr>
              <a:t>th</a:t>
            </a:r>
            <a:r>
              <a:rPr lang="en-US" sz="1500" b="1" i="0" dirty="0">
                <a:effectLst/>
                <a:latin typeface="Arial" panose="020B0604020202020204" pitchFamily="34" charset="0"/>
              </a:rPr>
              <a:t> </a:t>
            </a:r>
            <a:r>
              <a:rPr lang="en-US" sz="1500" b="0" i="0" dirty="0">
                <a:effectLst/>
                <a:latin typeface="Arial" panose="020B0604020202020204" pitchFamily="34" charset="0"/>
              </a:rPr>
              <a:t>– 8:30am at LOCATION TBD – End of Year Pitch-In Breakfast &amp; Celebration</a:t>
            </a:r>
          </a:p>
          <a:p>
            <a:endParaRPr lang="en-US" sz="2000" dirty="0">
              <a:solidFill>
                <a:schemeClr val="tx1">
                  <a:lumMod val="65000"/>
                  <a:lumOff val="35000"/>
                </a:schemeClr>
              </a:solidFill>
            </a:endParaRPr>
          </a:p>
        </p:txBody>
      </p:sp>
      <p:sp>
        <p:nvSpPr>
          <p:cNvPr id="4" name="Rectangle 3">
            <a:extLst>
              <a:ext uri="{FF2B5EF4-FFF2-40B4-BE49-F238E27FC236}">
                <a16:creationId xmlns:a16="http://schemas.microsoft.com/office/drawing/2014/main" id="{484135E8-132D-8662-D7FC-B595720A2922}"/>
              </a:ext>
            </a:extLst>
          </p:cNvPr>
          <p:cNvSpPr/>
          <p:nvPr/>
        </p:nvSpPr>
        <p:spPr>
          <a:xfrm>
            <a:off x="0" y="0"/>
            <a:ext cx="12192000" cy="1261136"/>
          </a:xfrm>
          <a:prstGeom prst="rect">
            <a:avLst/>
          </a:prstGeom>
          <a:solidFill>
            <a:srgbClr val="FFA1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0302C2-F148-6D6A-E465-ECC306679C06}"/>
              </a:ext>
            </a:extLst>
          </p:cNvPr>
          <p:cNvSpPr>
            <a:spLocks noGrp="1"/>
          </p:cNvSpPr>
          <p:nvPr>
            <p:ph type="title"/>
          </p:nvPr>
        </p:nvSpPr>
        <p:spPr>
          <a:xfrm>
            <a:off x="1616054" y="128150"/>
            <a:ext cx="8959893" cy="1004836"/>
          </a:xfrm>
        </p:spPr>
        <p:txBody>
          <a:bodyPr anchor="ctr">
            <a:noAutofit/>
          </a:bodyPr>
          <a:lstStyle/>
          <a:p>
            <a:pPr algn="ctr"/>
            <a:r>
              <a:rPr lang="en-US" sz="4000" b="1" dirty="0">
                <a:latin typeface="+mn-lt"/>
              </a:rPr>
              <a:t>2024 Meeting Calendar:</a:t>
            </a:r>
          </a:p>
        </p:txBody>
      </p:sp>
    </p:spTree>
    <p:extLst>
      <p:ext uri="{BB962C8B-B14F-4D97-AF65-F5344CB8AC3E}">
        <p14:creationId xmlns:p14="http://schemas.microsoft.com/office/powerpoint/2010/main" val="177281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3B587-1D36-FA87-C806-25BDF4DFCCAC}"/>
              </a:ext>
            </a:extLst>
          </p:cNvPr>
          <p:cNvSpPr>
            <a:spLocks noGrp="1"/>
          </p:cNvSpPr>
          <p:nvPr>
            <p:ph idx="1"/>
          </p:nvPr>
        </p:nvSpPr>
        <p:spPr>
          <a:xfrm>
            <a:off x="1210612" y="1767657"/>
            <a:ext cx="8959892" cy="2828543"/>
          </a:xfrm>
        </p:spPr>
        <p:txBody>
          <a:bodyPr anchor="t">
            <a:normAutofit/>
          </a:bodyPr>
          <a:lstStyle/>
          <a:p>
            <a:r>
              <a:rPr lang="en-US" sz="3200" dirty="0"/>
              <a:t>Any attendees here for the first time are welcome to briefly introduce themselves</a:t>
            </a:r>
          </a:p>
        </p:txBody>
      </p:sp>
      <p:sp>
        <p:nvSpPr>
          <p:cNvPr id="4" name="Rectangle 3">
            <a:extLst>
              <a:ext uri="{FF2B5EF4-FFF2-40B4-BE49-F238E27FC236}">
                <a16:creationId xmlns:a16="http://schemas.microsoft.com/office/drawing/2014/main" id="{484135E8-132D-8662-D7FC-B595720A2922}"/>
              </a:ext>
            </a:extLst>
          </p:cNvPr>
          <p:cNvSpPr/>
          <p:nvPr/>
        </p:nvSpPr>
        <p:spPr>
          <a:xfrm>
            <a:off x="0" y="0"/>
            <a:ext cx="12192000" cy="1261136"/>
          </a:xfrm>
          <a:prstGeom prst="rect">
            <a:avLst/>
          </a:prstGeom>
          <a:solidFill>
            <a:srgbClr val="FFA1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0302C2-F148-6D6A-E465-ECC306679C06}"/>
              </a:ext>
            </a:extLst>
          </p:cNvPr>
          <p:cNvSpPr>
            <a:spLocks noGrp="1"/>
          </p:cNvSpPr>
          <p:nvPr>
            <p:ph type="title"/>
          </p:nvPr>
        </p:nvSpPr>
        <p:spPr>
          <a:xfrm>
            <a:off x="1616054" y="128150"/>
            <a:ext cx="8959893" cy="1004836"/>
          </a:xfrm>
        </p:spPr>
        <p:txBody>
          <a:bodyPr anchor="ctr">
            <a:normAutofit/>
          </a:bodyPr>
          <a:lstStyle/>
          <a:p>
            <a:pPr algn="ctr"/>
            <a:r>
              <a:rPr lang="en-US" sz="5400" b="1" dirty="0">
                <a:latin typeface="+mn-lt"/>
              </a:rPr>
              <a:t>Introductions</a:t>
            </a:r>
            <a:endParaRPr lang="en-US" sz="3200" b="1" dirty="0">
              <a:latin typeface="+mn-lt"/>
            </a:endParaRPr>
          </a:p>
        </p:txBody>
      </p:sp>
    </p:spTree>
    <p:extLst>
      <p:ext uri="{BB962C8B-B14F-4D97-AF65-F5344CB8AC3E}">
        <p14:creationId xmlns:p14="http://schemas.microsoft.com/office/powerpoint/2010/main" val="186936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3B587-1D36-FA87-C806-25BDF4DFCCAC}"/>
              </a:ext>
            </a:extLst>
          </p:cNvPr>
          <p:cNvSpPr>
            <a:spLocks noGrp="1"/>
          </p:cNvSpPr>
          <p:nvPr>
            <p:ph idx="1"/>
          </p:nvPr>
        </p:nvSpPr>
        <p:spPr>
          <a:xfrm>
            <a:off x="1210612" y="1767657"/>
            <a:ext cx="9365335" cy="4771166"/>
          </a:xfrm>
        </p:spPr>
        <p:txBody>
          <a:bodyPr anchor="t">
            <a:normAutofit fontScale="92500" lnSpcReduction="10000"/>
          </a:bodyPr>
          <a:lstStyle/>
          <a:p>
            <a:r>
              <a:rPr lang="en-US" sz="3200" dirty="0"/>
              <a:t>We’ve hired a part-time social media specialist!</a:t>
            </a:r>
          </a:p>
          <a:p>
            <a:pPr lvl="1"/>
            <a:endParaRPr lang="en-US" sz="2800" dirty="0"/>
          </a:p>
          <a:p>
            <a:pPr lvl="1"/>
            <a:endParaRPr lang="en-US" sz="2800" dirty="0"/>
          </a:p>
          <a:p>
            <a:pPr lvl="1"/>
            <a:endParaRPr lang="en-US" sz="2800" dirty="0"/>
          </a:p>
          <a:p>
            <a:pPr lvl="1"/>
            <a:endParaRPr lang="en-US" sz="2800" dirty="0"/>
          </a:p>
          <a:p>
            <a:pPr lvl="8"/>
            <a:r>
              <a:rPr lang="en-US" sz="2200" dirty="0" err="1"/>
              <a:t>DiAnre</a:t>
            </a:r>
            <a:r>
              <a:rPr lang="en-US" sz="2200" dirty="0"/>
              <a:t> Lazarus – Starts this month, and you’ll meet her in person at the April meeting!</a:t>
            </a:r>
          </a:p>
          <a:p>
            <a:pPr lvl="1"/>
            <a:endParaRPr lang="en-US" sz="2800" dirty="0"/>
          </a:p>
          <a:p>
            <a:pPr lvl="1"/>
            <a:endParaRPr lang="en-US" sz="2800" dirty="0"/>
          </a:p>
          <a:p>
            <a:pPr lvl="1"/>
            <a:endParaRPr lang="en-US" sz="2800" dirty="0"/>
          </a:p>
          <a:p>
            <a:pPr lvl="1"/>
            <a:endParaRPr lang="en-US" sz="2800" dirty="0"/>
          </a:p>
          <a:p>
            <a:r>
              <a:rPr lang="en-US" sz="3200" dirty="0"/>
              <a:t>2 More </a:t>
            </a:r>
            <a:r>
              <a:rPr lang="en-US" sz="3200" dirty="0" err="1"/>
              <a:t>NaloxBoxes</a:t>
            </a:r>
            <a:r>
              <a:rPr lang="en-US" sz="3200" dirty="0"/>
              <a:t> coming to Hendricks County</a:t>
            </a:r>
          </a:p>
        </p:txBody>
      </p:sp>
      <p:sp>
        <p:nvSpPr>
          <p:cNvPr id="4" name="Rectangle 3">
            <a:extLst>
              <a:ext uri="{FF2B5EF4-FFF2-40B4-BE49-F238E27FC236}">
                <a16:creationId xmlns:a16="http://schemas.microsoft.com/office/drawing/2014/main" id="{484135E8-132D-8662-D7FC-B595720A2922}"/>
              </a:ext>
            </a:extLst>
          </p:cNvPr>
          <p:cNvSpPr/>
          <p:nvPr/>
        </p:nvSpPr>
        <p:spPr>
          <a:xfrm>
            <a:off x="0" y="0"/>
            <a:ext cx="12192000" cy="1261136"/>
          </a:xfrm>
          <a:prstGeom prst="rect">
            <a:avLst/>
          </a:prstGeom>
          <a:solidFill>
            <a:srgbClr val="FFA1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0302C2-F148-6D6A-E465-ECC306679C06}"/>
              </a:ext>
            </a:extLst>
          </p:cNvPr>
          <p:cNvSpPr>
            <a:spLocks noGrp="1"/>
          </p:cNvSpPr>
          <p:nvPr>
            <p:ph type="title"/>
          </p:nvPr>
        </p:nvSpPr>
        <p:spPr>
          <a:xfrm>
            <a:off x="1616054" y="128150"/>
            <a:ext cx="8959893" cy="1004836"/>
          </a:xfrm>
        </p:spPr>
        <p:txBody>
          <a:bodyPr anchor="ctr">
            <a:normAutofit/>
          </a:bodyPr>
          <a:lstStyle/>
          <a:p>
            <a:pPr algn="ctr"/>
            <a:r>
              <a:rPr lang="en-US" sz="5400" b="1" dirty="0">
                <a:latin typeface="+mn-lt"/>
              </a:rPr>
              <a:t>Brief Partnership Updates</a:t>
            </a:r>
            <a:endParaRPr lang="en-US" sz="3200" b="1" dirty="0">
              <a:latin typeface="+mn-lt"/>
            </a:endParaRPr>
          </a:p>
        </p:txBody>
      </p:sp>
      <p:pic>
        <p:nvPicPr>
          <p:cNvPr id="2050" name="Picture 2" descr="DiAnre Lazarus">
            <a:extLst>
              <a:ext uri="{FF2B5EF4-FFF2-40B4-BE49-F238E27FC236}">
                <a16:creationId xmlns:a16="http://schemas.microsoft.com/office/drawing/2014/main" id="{D795528E-EE74-9938-E616-C06880D5C6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529" y="2634611"/>
            <a:ext cx="2342829" cy="2342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48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4135E8-132D-8662-D7FC-B595720A2922}"/>
              </a:ext>
            </a:extLst>
          </p:cNvPr>
          <p:cNvSpPr/>
          <p:nvPr/>
        </p:nvSpPr>
        <p:spPr>
          <a:xfrm>
            <a:off x="0" y="0"/>
            <a:ext cx="12192000" cy="1261136"/>
          </a:xfrm>
          <a:prstGeom prst="rect">
            <a:avLst/>
          </a:prstGeom>
          <a:solidFill>
            <a:srgbClr val="FFA1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0302C2-F148-6D6A-E465-ECC306679C06}"/>
              </a:ext>
            </a:extLst>
          </p:cNvPr>
          <p:cNvSpPr>
            <a:spLocks noGrp="1"/>
          </p:cNvSpPr>
          <p:nvPr>
            <p:ph type="title"/>
          </p:nvPr>
        </p:nvSpPr>
        <p:spPr>
          <a:xfrm>
            <a:off x="1616054" y="128150"/>
            <a:ext cx="8959893" cy="1004836"/>
          </a:xfrm>
        </p:spPr>
        <p:txBody>
          <a:bodyPr anchor="ctr">
            <a:normAutofit/>
          </a:bodyPr>
          <a:lstStyle/>
          <a:p>
            <a:pPr algn="ctr"/>
            <a:r>
              <a:rPr lang="en-US" sz="5400" b="1" dirty="0">
                <a:latin typeface="+mn-lt"/>
              </a:rPr>
              <a:t>Brief Partnership Updates</a:t>
            </a:r>
            <a:endParaRPr lang="en-US" sz="3200" b="1" dirty="0">
              <a:latin typeface="+mn-lt"/>
            </a:endParaRPr>
          </a:p>
        </p:txBody>
      </p:sp>
      <p:pic>
        <p:nvPicPr>
          <p:cNvPr id="8" name="Picture 7">
            <a:extLst>
              <a:ext uri="{FF2B5EF4-FFF2-40B4-BE49-F238E27FC236}">
                <a16:creationId xmlns:a16="http://schemas.microsoft.com/office/drawing/2014/main" id="{4CDE0DBD-DB29-44DA-137C-22EBCF7C87EE}"/>
              </a:ext>
            </a:extLst>
          </p:cNvPr>
          <p:cNvPicPr>
            <a:picLocks noChangeAspect="1"/>
          </p:cNvPicPr>
          <p:nvPr/>
        </p:nvPicPr>
        <p:blipFill>
          <a:blip r:embed="rId2"/>
          <a:stretch>
            <a:fillRect/>
          </a:stretch>
        </p:blipFill>
        <p:spPr>
          <a:xfrm>
            <a:off x="4106769" y="1482676"/>
            <a:ext cx="3978462" cy="5142409"/>
          </a:xfrm>
          <a:prstGeom prst="rect">
            <a:avLst/>
          </a:prstGeom>
        </p:spPr>
      </p:pic>
    </p:spTree>
    <p:extLst>
      <p:ext uri="{BB962C8B-B14F-4D97-AF65-F5344CB8AC3E}">
        <p14:creationId xmlns:p14="http://schemas.microsoft.com/office/powerpoint/2010/main" val="1695920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3B587-1D36-FA87-C806-25BDF4DFCCAC}"/>
              </a:ext>
            </a:extLst>
          </p:cNvPr>
          <p:cNvSpPr>
            <a:spLocks noGrp="1"/>
          </p:cNvSpPr>
          <p:nvPr>
            <p:ph idx="1"/>
          </p:nvPr>
        </p:nvSpPr>
        <p:spPr>
          <a:xfrm>
            <a:off x="3048039" y="2231251"/>
            <a:ext cx="8959892" cy="1197749"/>
          </a:xfrm>
        </p:spPr>
        <p:txBody>
          <a:bodyPr anchor="t">
            <a:normAutofit/>
          </a:bodyPr>
          <a:lstStyle/>
          <a:p>
            <a:r>
              <a:rPr lang="en-US" sz="3200" dirty="0"/>
              <a:t>Pam Halliburton</a:t>
            </a:r>
          </a:p>
          <a:p>
            <a:r>
              <a:rPr lang="en-US" sz="3200" dirty="0"/>
              <a:t>Vice President, Hendricks County Arts Council</a:t>
            </a:r>
          </a:p>
        </p:txBody>
      </p:sp>
      <p:sp>
        <p:nvSpPr>
          <p:cNvPr id="4" name="Rectangle 3">
            <a:extLst>
              <a:ext uri="{FF2B5EF4-FFF2-40B4-BE49-F238E27FC236}">
                <a16:creationId xmlns:a16="http://schemas.microsoft.com/office/drawing/2014/main" id="{484135E8-132D-8662-D7FC-B595720A2922}"/>
              </a:ext>
            </a:extLst>
          </p:cNvPr>
          <p:cNvSpPr/>
          <p:nvPr/>
        </p:nvSpPr>
        <p:spPr>
          <a:xfrm>
            <a:off x="0" y="0"/>
            <a:ext cx="12192000" cy="1261136"/>
          </a:xfrm>
          <a:prstGeom prst="rect">
            <a:avLst/>
          </a:prstGeom>
          <a:solidFill>
            <a:srgbClr val="FFA1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0302C2-F148-6D6A-E465-ECC306679C06}"/>
              </a:ext>
            </a:extLst>
          </p:cNvPr>
          <p:cNvSpPr>
            <a:spLocks noGrp="1"/>
          </p:cNvSpPr>
          <p:nvPr>
            <p:ph type="title"/>
          </p:nvPr>
        </p:nvSpPr>
        <p:spPr>
          <a:xfrm>
            <a:off x="1616054" y="128150"/>
            <a:ext cx="8959893" cy="1004836"/>
          </a:xfrm>
        </p:spPr>
        <p:txBody>
          <a:bodyPr anchor="ctr">
            <a:normAutofit/>
          </a:bodyPr>
          <a:lstStyle/>
          <a:p>
            <a:pPr algn="ctr"/>
            <a:r>
              <a:rPr lang="en-US" sz="5400" b="1" dirty="0">
                <a:latin typeface="+mn-lt"/>
              </a:rPr>
              <a:t>Main Presentation</a:t>
            </a:r>
            <a:endParaRPr lang="en-US" sz="3200" b="1" dirty="0">
              <a:latin typeface="+mn-lt"/>
            </a:endParaRPr>
          </a:p>
        </p:txBody>
      </p:sp>
      <p:pic>
        <p:nvPicPr>
          <p:cNvPr id="1026" name="Picture 2">
            <a:extLst>
              <a:ext uri="{FF2B5EF4-FFF2-40B4-BE49-F238E27FC236}">
                <a16:creationId xmlns:a16="http://schemas.microsoft.com/office/drawing/2014/main" id="{F3DC44EC-7271-44CF-58F5-9565C262F7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228" y="1897088"/>
            <a:ext cx="1935732" cy="1886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927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F2BC9E5-85CB-B005-953E-8B690968826F}"/>
              </a:ext>
            </a:extLst>
          </p:cNvPr>
          <p:cNvSpPr/>
          <p:nvPr/>
        </p:nvSpPr>
        <p:spPr>
          <a:xfrm>
            <a:off x="0" y="38912"/>
            <a:ext cx="12192000" cy="6777990"/>
          </a:xfrm>
          <a:prstGeom prst="rect">
            <a:avLst/>
          </a:prstGeom>
          <a:gradFill flip="none" rotWithShape="1">
            <a:gsLst>
              <a:gs pos="0">
                <a:srgbClr val="B2C9D7">
                  <a:tint val="66000"/>
                  <a:satMod val="160000"/>
                </a:srgbClr>
              </a:gs>
              <a:gs pos="50000">
                <a:srgbClr val="B2C9D7">
                  <a:tint val="44500"/>
                  <a:satMod val="160000"/>
                </a:srgbClr>
              </a:gs>
              <a:gs pos="100000">
                <a:srgbClr val="B2C9D7">
                  <a:tint val="23500"/>
                  <a:satMod val="160000"/>
                </a:srgbClr>
              </a:gs>
            </a:gsLst>
            <a:path path="circle">
              <a:fillToRect l="100000" t="100000"/>
            </a:path>
            <a:tileRect r="-100000" b="-100000"/>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of a flower&#10;&#10;Description automatically generated">
            <a:extLst>
              <a:ext uri="{FF2B5EF4-FFF2-40B4-BE49-F238E27FC236}">
                <a16:creationId xmlns:a16="http://schemas.microsoft.com/office/drawing/2014/main" id="{786CC914-31B0-4185-99FC-152A839579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633" y="1040861"/>
            <a:ext cx="4056758" cy="4056758"/>
          </a:xfrm>
          <a:prstGeom prst="rect">
            <a:avLst/>
          </a:prstGeom>
        </p:spPr>
      </p:pic>
      <p:sp>
        <p:nvSpPr>
          <p:cNvPr id="7" name="TextBox 6">
            <a:extLst>
              <a:ext uri="{FF2B5EF4-FFF2-40B4-BE49-F238E27FC236}">
                <a16:creationId xmlns:a16="http://schemas.microsoft.com/office/drawing/2014/main" id="{FEAD1BAB-9612-48CB-5B4B-F61643E15354}"/>
              </a:ext>
            </a:extLst>
          </p:cNvPr>
          <p:cNvSpPr txBox="1"/>
          <p:nvPr/>
        </p:nvSpPr>
        <p:spPr>
          <a:xfrm>
            <a:off x="5153226" y="1350632"/>
            <a:ext cx="1488332" cy="2646878"/>
          </a:xfrm>
          <a:prstGeom prst="rect">
            <a:avLst/>
          </a:prstGeom>
          <a:noFill/>
        </p:spPr>
        <p:txBody>
          <a:bodyPr wrap="square" rtlCol="0">
            <a:spAutoFit/>
          </a:bodyPr>
          <a:lstStyle/>
          <a:p>
            <a:r>
              <a:rPr lang="en-US" sz="16600" dirty="0"/>
              <a:t>+</a:t>
            </a:r>
          </a:p>
        </p:txBody>
      </p:sp>
      <p:sp>
        <p:nvSpPr>
          <p:cNvPr id="8" name="TextBox 7">
            <a:extLst>
              <a:ext uri="{FF2B5EF4-FFF2-40B4-BE49-F238E27FC236}">
                <a16:creationId xmlns:a16="http://schemas.microsoft.com/office/drawing/2014/main" id="{D5679EBF-2093-B3F0-0A65-3ABDEB9BBE9B}"/>
              </a:ext>
            </a:extLst>
          </p:cNvPr>
          <p:cNvSpPr txBox="1"/>
          <p:nvPr/>
        </p:nvSpPr>
        <p:spPr>
          <a:xfrm>
            <a:off x="6616430" y="2550960"/>
            <a:ext cx="5154038" cy="1446550"/>
          </a:xfrm>
          <a:prstGeom prst="rect">
            <a:avLst/>
          </a:prstGeom>
          <a:noFill/>
        </p:spPr>
        <p:txBody>
          <a:bodyPr wrap="square" rtlCol="0">
            <a:spAutoFit/>
          </a:bodyPr>
          <a:lstStyle/>
          <a:p>
            <a:pPr algn="ctr"/>
            <a:r>
              <a:rPr lang="en-US" sz="4000" b="1" dirty="0"/>
              <a:t>Hendricks</a:t>
            </a:r>
            <a:r>
              <a:rPr lang="en-US" sz="4800" b="1" dirty="0"/>
              <a:t> </a:t>
            </a:r>
            <a:r>
              <a:rPr lang="en-US" sz="4000" b="1" dirty="0"/>
              <a:t>County </a:t>
            </a:r>
            <a:br>
              <a:rPr lang="en-US" sz="4000" b="1" dirty="0"/>
            </a:br>
            <a:r>
              <a:rPr lang="en-US" sz="4000" b="1" dirty="0"/>
              <a:t>Health Partnership</a:t>
            </a:r>
            <a:endParaRPr lang="en-US" sz="3200" b="1" dirty="0"/>
          </a:p>
        </p:txBody>
      </p:sp>
      <p:sp>
        <p:nvSpPr>
          <p:cNvPr id="9" name="TextBox 8">
            <a:extLst>
              <a:ext uri="{FF2B5EF4-FFF2-40B4-BE49-F238E27FC236}">
                <a16:creationId xmlns:a16="http://schemas.microsoft.com/office/drawing/2014/main" id="{52F2D30E-45EF-3579-6833-8F453764AB77}"/>
              </a:ext>
            </a:extLst>
          </p:cNvPr>
          <p:cNvSpPr txBox="1"/>
          <p:nvPr/>
        </p:nvSpPr>
        <p:spPr>
          <a:xfrm>
            <a:off x="997085" y="5249374"/>
            <a:ext cx="9800615" cy="707886"/>
          </a:xfrm>
          <a:prstGeom prst="rect">
            <a:avLst/>
          </a:prstGeom>
          <a:noFill/>
        </p:spPr>
        <p:txBody>
          <a:bodyPr wrap="square" rtlCol="0">
            <a:spAutoFit/>
          </a:bodyPr>
          <a:lstStyle/>
          <a:p>
            <a:pPr algn="ctr"/>
            <a:r>
              <a:rPr lang="en-US" sz="4000" b="1" dirty="0"/>
              <a:t>Mental Health  Awareness Through Art</a:t>
            </a:r>
          </a:p>
        </p:txBody>
      </p:sp>
    </p:spTree>
    <p:extLst>
      <p:ext uri="{BB962C8B-B14F-4D97-AF65-F5344CB8AC3E}">
        <p14:creationId xmlns:p14="http://schemas.microsoft.com/office/powerpoint/2010/main" val="3758546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924142-7A6B-DB79-DAED-3FA4403B77C3}"/>
              </a:ext>
            </a:extLst>
          </p:cNvPr>
          <p:cNvSpPr txBox="1"/>
          <p:nvPr/>
        </p:nvSpPr>
        <p:spPr>
          <a:xfrm>
            <a:off x="1653702" y="301238"/>
            <a:ext cx="9377464" cy="1200329"/>
          </a:xfrm>
          <a:prstGeom prst="rect">
            <a:avLst/>
          </a:prstGeom>
          <a:noFill/>
        </p:spPr>
        <p:txBody>
          <a:bodyPr wrap="square" rtlCol="0">
            <a:spAutoFit/>
          </a:bodyPr>
          <a:lstStyle/>
          <a:p>
            <a:pPr algn="ctr"/>
            <a:r>
              <a:rPr lang="en-US" sz="3600" b="1" dirty="0"/>
              <a:t>Who and What is the </a:t>
            </a:r>
            <a:br>
              <a:rPr lang="en-US" sz="3600" b="1" dirty="0"/>
            </a:br>
            <a:r>
              <a:rPr lang="en-US" sz="3600" b="1" dirty="0"/>
              <a:t>Hendricks County Arts Council</a:t>
            </a:r>
          </a:p>
        </p:txBody>
      </p:sp>
      <p:sp>
        <p:nvSpPr>
          <p:cNvPr id="5" name="TextBox 4">
            <a:extLst>
              <a:ext uri="{FF2B5EF4-FFF2-40B4-BE49-F238E27FC236}">
                <a16:creationId xmlns:a16="http://schemas.microsoft.com/office/drawing/2014/main" id="{8870A66A-702B-FAFF-7575-B2CB40F252B1}"/>
              </a:ext>
            </a:extLst>
          </p:cNvPr>
          <p:cNvSpPr txBox="1"/>
          <p:nvPr/>
        </p:nvSpPr>
        <p:spPr>
          <a:xfrm>
            <a:off x="1731524" y="1748267"/>
            <a:ext cx="10009762" cy="523220"/>
          </a:xfrm>
          <a:prstGeom prst="rect">
            <a:avLst/>
          </a:prstGeom>
          <a:noFill/>
        </p:spPr>
        <p:txBody>
          <a:bodyPr wrap="square" rtlCol="0">
            <a:spAutoFit/>
          </a:bodyPr>
          <a:lstStyle/>
          <a:p>
            <a:r>
              <a:rPr lang="en-US" sz="2800" dirty="0"/>
              <a:t>A local non-profit benefiting all Arts in Hendricks County</a:t>
            </a:r>
          </a:p>
        </p:txBody>
      </p:sp>
      <p:sp>
        <p:nvSpPr>
          <p:cNvPr id="7" name="TextBox 6">
            <a:extLst>
              <a:ext uri="{FF2B5EF4-FFF2-40B4-BE49-F238E27FC236}">
                <a16:creationId xmlns:a16="http://schemas.microsoft.com/office/drawing/2014/main" id="{70B119CF-5971-2255-481E-68D518A6F19C}"/>
              </a:ext>
            </a:extLst>
          </p:cNvPr>
          <p:cNvSpPr txBox="1"/>
          <p:nvPr/>
        </p:nvSpPr>
        <p:spPr>
          <a:xfrm>
            <a:off x="2211825" y="3529226"/>
            <a:ext cx="7988841" cy="1938992"/>
          </a:xfrm>
          <a:prstGeom prst="rect">
            <a:avLst/>
          </a:prstGeom>
          <a:noFill/>
        </p:spPr>
        <p:txBody>
          <a:bodyPr wrap="square">
            <a:spAutoFit/>
          </a:bodyPr>
          <a:lstStyle/>
          <a:p>
            <a:r>
              <a:rPr lang="en-US" sz="2400" b="1" i="1" dirty="0">
                <a:solidFill>
                  <a:srgbClr val="646464"/>
                </a:solidFill>
                <a:effectLst/>
                <a:latin typeface="open sans" pitchFamily="2" charset="0"/>
              </a:rPr>
              <a:t>The Hendricks County Arts Council believes all people are enriched by an appreciation of and exposure to the arts. We exist to engage the community through awareness of and participation in the arts that are taking place in Hendricks County, Indiana.</a:t>
            </a:r>
            <a:endParaRPr lang="en-US" sz="2400" b="1" i="1" dirty="0"/>
          </a:p>
        </p:txBody>
      </p:sp>
      <p:sp>
        <p:nvSpPr>
          <p:cNvPr id="2" name="TextBox 1">
            <a:extLst>
              <a:ext uri="{FF2B5EF4-FFF2-40B4-BE49-F238E27FC236}">
                <a16:creationId xmlns:a16="http://schemas.microsoft.com/office/drawing/2014/main" id="{DC5E07FA-9332-5049-41A4-F4FB48281344}"/>
              </a:ext>
            </a:extLst>
          </p:cNvPr>
          <p:cNvSpPr txBox="1"/>
          <p:nvPr/>
        </p:nvSpPr>
        <p:spPr>
          <a:xfrm>
            <a:off x="3512494" y="2484858"/>
            <a:ext cx="5659877"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Consist of Board of Directors</a:t>
            </a:r>
          </a:p>
          <a:p>
            <a:pPr marL="285750" indent="-285750">
              <a:buFont typeface="Arial" panose="020B0604020202020204" pitchFamily="34" charset="0"/>
              <a:buChar char="•"/>
            </a:pPr>
            <a:r>
              <a:rPr lang="en-US" sz="2400" dirty="0"/>
              <a:t>Advisory Board</a:t>
            </a:r>
          </a:p>
        </p:txBody>
      </p:sp>
      <p:sp>
        <p:nvSpPr>
          <p:cNvPr id="3" name="TextBox 2">
            <a:extLst>
              <a:ext uri="{FF2B5EF4-FFF2-40B4-BE49-F238E27FC236}">
                <a16:creationId xmlns:a16="http://schemas.microsoft.com/office/drawing/2014/main" id="{7D822F9F-C9D8-DE47-4A05-E2C6AC920AA2}"/>
              </a:ext>
            </a:extLst>
          </p:cNvPr>
          <p:cNvSpPr txBox="1"/>
          <p:nvPr/>
        </p:nvSpPr>
        <p:spPr>
          <a:xfrm>
            <a:off x="424774" y="5681589"/>
            <a:ext cx="11342451" cy="707886"/>
          </a:xfrm>
          <a:prstGeom prst="rect">
            <a:avLst/>
          </a:prstGeom>
          <a:noFill/>
        </p:spPr>
        <p:txBody>
          <a:bodyPr wrap="square" rtlCol="0">
            <a:spAutoFit/>
          </a:bodyPr>
          <a:lstStyle/>
          <a:p>
            <a:pPr algn="ctr"/>
            <a:r>
              <a:rPr lang="en-US" sz="2000" b="1" i="1" dirty="0"/>
              <a:t>Meetings are open to the public and meet the 4</a:t>
            </a:r>
            <a:r>
              <a:rPr lang="en-US" sz="2000" b="1" i="1" baseline="30000" dirty="0"/>
              <a:t>th</a:t>
            </a:r>
            <a:r>
              <a:rPr lang="en-US" sz="2000" b="1" i="1" dirty="0"/>
              <a:t> Monday of the Month </a:t>
            </a:r>
            <a:br>
              <a:rPr lang="en-US" sz="2000" b="1" i="1" dirty="0"/>
            </a:br>
            <a:r>
              <a:rPr lang="en-US" sz="2000" b="1" i="1" dirty="0"/>
              <a:t>at the Hendrick's County Fairgrounds</a:t>
            </a:r>
          </a:p>
        </p:txBody>
      </p:sp>
    </p:spTree>
    <p:extLst>
      <p:ext uri="{BB962C8B-B14F-4D97-AF65-F5344CB8AC3E}">
        <p14:creationId xmlns:p14="http://schemas.microsoft.com/office/powerpoint/2010/main" val="57404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6003AB-836E-B56E-08FA-046E266FF064}"/>
              </a:ext>
            </a:extLst>
          </p:cNvPr>
          <p:cNvSpPr txBox="1"/>
          <p:nvPr/>
        </p:nvSpPr>
        <p:spPr>
          <a:xfrm>
            <a:off x="1001948" y="374140"/>
            <a:ext cx="9931941" cy="646331"/>
          </a:xfrm>
          <a:prstGeom prst="rect">
            <a:avLst/>
          </a:prstGeom>
          <a:noFill/>
        </p:spPr>
        <p:txBody>
          <a:bodyPr wrap="square" rtlCol="0">
            <a:spAutoFit/>
          </a:bodyPr>
          <a:lstStyle/>
          <a:p>
            <a:pPr algn="ctr"/>
            <a:r>
              <a:rPr lang="en-US" sz="3600" b="1" dirty="0"/>
              <a:t>Who Do We Support</a:t>
            </a:r>
          </a:p>
        </p:txBody>
      </p:sp>
      <p:sp>
        <p:nvSpPr>
          <p:cNvPr id="3" name="TextBox 2">
            <a:extLst>
              <a:ext uri="{FF2B5EF4-FFF2-40B4-BE49-F238E27FC236}">
                <a16:creationId xmlns:a16="http://schemas.microsoft.com/office/drawing/2014/main" id="{DBDA1C77-ACF1-51EA-8972-70D738E97687}"/>
              </a:ext>
            </a:extLst>
          </p:cNvPr>
          <p:cNvSpPr txBox="1"/>
          <p:nvPr/>
        </p:nvSpPr>
        <p:spPr>
          <a:xfrm>
            <a:off x="3151761" y="1055850"/>
            <a:ext cx="8472792" cy="3416320"/>
          </a:xfrm>
          <a:prstGeom prst="rect">
            <a:avLst/>
          </a:prstGeom>
          <a:noFill/>
        </p:spPr>
        <p:txBody>
          <a:bodyPr wrap="square" rtlCol="0">
            <a:spAutoFit/>
          </a:bodyPr>
          <a:lstStyle/>
          <a:p>
            <a:r>
              <a:rPr lang="en-US" sz="2400" dirty="0"/>
              <a:t>Our main organizations are the: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Hendrick’s County Symphony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Hendrick's County theater</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Children’s Ballet In Danville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Gallery on the Square (Danville)</a:t>
            </a:r>
          </a:p>
        </p:txBody>
      </p:sp>
      <p:sp>
        <p:nvSpPr>
          <p:cNvPr id="4" name="TextBox 3">
            <a:extLst>
              <a:ext uri="{FF2B5EF4-FFF2-40B4-BE49-F238E27FC236}">
                <a16:creationId xmlns:a16="http://schemas.microsoft.com/office/drawing/2014/main" id="{FA245191-DC64-C51E-0FA6-553EBFA12976}"/>
              </a:ext>
            </a:extLst>
          </p:cNvPr>
          <p:cNvSpPr txBox="1"/>
          <p:nvPr/>
        </p:nvSpPr>
        <p:spPr>
          <a:xfrm>
            <a:off x="940339" y="5904687"/>
            <a:ext cx="8472792" cy="461665"/>
          </a:xfrm>
          <a:prstGeom prst="rect">
            <a:avLst/>
          </a:prstGeom>
          <a:noFill/>
        </p:spPr>
        <p:txBody>
          <a:bodyPr wrap="square" rtlCol="0">
            <a:spAutoFit/>
          </a:bodyPr>
          <a:lstStyle/>
          <a:p>
            <a:r>
              <a:rPr lang="en-US" sz="2400" b="1" i="1" dirty="0"/>
              <a:t>Now partnering with Hendrick’s Live</a:t>
            </a:r>
          </a:p>
        </p:txBody>
      </p:sp>
      <p:pic>
        <p:nvPicPr>
          <p:cNvPr id="6" name="Picture 5">
            <a:extLst>
              <a:ext uri="{FF2B5EF4-FFF2-40B4-BE49-F238E27FC236}">
                <a16:creationId xmlns:a16="http://schemas.microsoft.com/office/drawing/2014/main" id="{386B3C12-F025-9B19-83C9-B5807FB51396}"/>
              </a:ext>
            </a:extLst>
          </p:cNvPr>
          <p:cNvPicPr>
            <a:picLocks noChangeAspect="1"/>
          </p:cNvPicPr>
          <p:nvPr/>
        </p:nvPicPr>
        <p:blipFill>
          <a:blip r:embed="rId2"/>
          <a:stretch>
            <a:fillRect/>
          </a:stretch>
        </p:blipFill>
        <p:spPr>
          <a:xfrm>
            <a:off x="6501981" y="5712572"/>
            <a:ext cx="3429297" cy="845893"/>
          </a:xfrm>
          <a:prstGeom prst="rect">
            <a:avLst/>
          </a:prstGeom>
        </p:spPr>
      </p:pic>
      <p:sp>
        <p:nvSpPr>
          <p:cNvPr id="5" name="TextBox 4">
            <a:extLst>
              <a:ext uri="{FF2B5EF4-FFF2-40B4-BE49-F238E27FC236}">
                <a16:creationId xmlns:a16="http://schemas.microsoft.com/office/drawing/2014/main" id="{297A2227-BD11-4A48-37F4-1CB54818C7B8}"/>
              </a:ext>
            </a:extLst>
          </p:cNvPr>
          <p:cNvSpPr txBox="1"/>
          <p:nvPr/>
        </p:nvSpPr>
        <p:spPr>
          <a:xfrm>
            <a:off x="1245139" y="4664283"/>
            <a:ext cx="9289915" cy="830997"/>
          </a:xfrm>
          <a:prstGeom prst="rect">
            <a:avLst/>
          </a:prstGeom>
          <a:noFill/>
        </p:spPr>
        <p:txBody>
          <a:bodyPr wrap="square" rtlCol="0">
            <a:spAutoFit/>
          </a:bodyPr>
          <a:lstStyle/>
          <a:p>
            <a:pPr algn="ctr"/>
            <a:r>
              <a:rPr lang="en-US" sz="2400" i="1" dirty="0"/>
              <a:t>Help promote and support 2 annual visual art exhibits </a:t>
            </a:r>
            <a:br>
              <a:rPr lang="en-US" sz="2400" i="1" dirty="0"/>
            </a:br>
            <a:r>
              <a:rPr lang="en-US" sz="2400" b="1" i="1" dirty="0"/>
              <a:t>Reflected Light </a:t>
            </a:r>
            <a:r>
              <a:rPr lang="en-US" sz="2400" i="1" dirty="0"/>
              <a:t>and </a:t>
            </a:r>
            <a:r>
              <a:rPr lang="en-US" sz="2400" b="1" i="1" dirty="0"/>
              <a:t>Make an Impression</a:t>
            </a:r>
          </a:p>
        </p:txBody>
      </p:sp>
    </p:spTree>
    <p:extLst>
      <p:ext uri="{BB962C8B-B14F-4D97-AF65-F5344CB8AC3E}">
        <p14:creationId xmlns:p14="http://schemas.microsoft.com/office/powerpoint/2010/main" val="401280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par>
                                <p:cTn id="38" presetID="10" presetClass="entr" presetSubtype="0"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004326-3F01-5847-ABE1-AD90B41F5019}"/>
              </a:ext>
            </a:extLst>
          </p:cNvPr>
          <p:cNvSpPr txBox="1"/>
          <p:nvPr/>
        </p:nvSpPr>
        <p:spPr>
          <a:xfrm>
            <a:off x="2315183" y="312004"/>
            <a:ext cx="7889132" cy="646331"/>
          </a:xfrm>
          <a:prstGeom prst="rect">
            <a:avLst/>
          </a:prstGeom>
          <a:noFill/>
        </p:spPr>
        <p:txBody>
          <a:bodyPr wrap="square" rtlCol="0">
            <a:spAutoFit/>
          </a:bodyPr>
          <a:lstStyle/>
          <a:p>
            <a:pPr algn="ctr"/>
            <a:r>
              <a:rPr lang="en-US" sz="3600" b="1" dirty="0"/>
              <a:t>What Else Do We Do?</a:t>
            </a:r>
          </a:p>
        </p:txBody>
      </p:sp>
      <p:sp>
        <p:nvSpPr>
          <p:cNvPr id="3" name="TextBox 2">
            <a:extLst>
              <a:ext uri="{FF2B5EF4-FFF2-40B4-BE49-F238E27FC236}">
                <a16:creationId xmlns:a16="http://schemas.microsoft.com/office/drawing/2014/main" id="{41ED9B05-CC6B-6A6C-00FA-00B968A1BACA}"/>
              </a:ext>
            </a:extLst>
          </p:cNvPr>
          <p:cNvSpPr txBox="1"/>
          <p:nvPr/>
        </p:nvSpPr>
        <p:spPr>
          <a:xfrm>
            <a:off x="1979579" y="1789890"/>
            <a:ext cx="8560340" cy="1077218"/>
          </a:xfrm>
          <a:prstGeom prst="rect">
            <a:avLst/>
          </a:prstGeom>
          <a:noFill/>
        </p:spPr>
        <p:txBody>
          <a:bodyPr wrap="square" rtlCol="0">
            <a:spAutoFit/>
          </a:bodyPr>
          <a:lstStyle/>
          <a:p>
            <a:pPr algn="ctr"/>
            <a:r>
              <a:rPr lang="en-US" sz="3200" dirty="0"/>
              <a:t>Community Opportunities for other </a:t>
            </a:r>
            <a:br>
              <a:rPr lang="en-US" sz="3200" dirty="0"/>
            </a:br>
            <a:r>
              <a:rPr lang="en-US" sz="3200" dirty="0"/>
              <a:t>individuals or organizations</a:t>
            </a:r>
          </a:p>
        </p:txBody>
      </p:sp>
      <p:sp>
        <p:nvSpPr>
          <p:cNvPr id="4" name="TextBox 3">
            <a:extLst>
              <a:ext uri="{FF2B5EF4-FFF2-40B4-BE49-F238E27FC236}">
                <a16:creationId xmlns:a16="http://schemas.microsoft.com/office/drawing/2014/main" id="{A733D12D-C71A-ED47-28A6-7F16E2A024F9}"/>
              </a:ext>
            </a:extLst>
          </p:cNvPr>
          <p:cNvSpPr txBox="1"/>
          <p:nvPr/>
        </p:nvSpPr>
        <p:spPr>
          <a:xfrm>
            <a:off x="2577830" y="3883887"/>
            <a:ext cx="7363838" cy="1077218"/>
          </a:xfrm>
          <a:prstGeom prst="rect">
            <a:avLst/>
          </a:prstGeom>
          <a:noFill/>
        </p:spPr>
        <p:txBody>
          <a:bodyPr wrap="square" rtlCol="0">
            <a:spAutoFit/>
          </a:bodyPr>
          <a:lstStyle/>
          <a:p>
            <a:pPr algn="ctr"/>
            <a:r>
              <a:rPr lang="en-US" sz="3200" dirty="0"/>
              <a:t>Work with Grant Funding and serves as a clearing house for </a:t>
            </a:r>
            <a:r>
              <a:rPr lang="en-US" sz="3200" dirty="0" err="1"/>
              <a:t>thes</a:t>
            </a:r>
            <a:r>
              <a:rPr lang="en-US" sz="3200" dirty="0"/>
              <a:t> projects</a:t>
            </a:r>
          </a:p>
        </p:txBody>
      </p:sp>
    </p:spTree>
    <p:extLst>
      <p:ext uri="{BB962C8B-B14F-4D97-AF65-F5344CB8AC3E}">
        <p14:creationId xmlns:p14="http://schemas.microsoft.com/office/powerpoint/2010/main" val="85335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TotalTime>
  <Words>724</Words>
  <Application>Microsoft Office PowerPoint</Application>
  <PresentationFormat>Widescreen</PresentationFormat>
  <Paragraphs>87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open sans</vt:lpstr>
      <vt:lpstr>Roboto</vt:lpstr>
      <vt:lpstr>Office Theme</vt:lpstr>
      <vt:lpstr>Monthly Meeting</vt:lpstr>
      <vt:lpstr>Introductions</vt:lpstr>
      <vt:lpstr>Brief Partnership Updates</vt:lpstr>
      <vt:lpstr>Brief Partnership Updates</vt:lpstr>
      <vt:lpstr>Main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Open Floor Updates / Needs / Upcoming Events</vt:lpstr>
      <vt:lpstr>2024 Meeting Calendar: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Monthly Meeting</dc:title>
  <dc:creator>Chase Cotten</dc:creator>
  <cp:lastModifiedBy>Chase Cotten</cp:lastModifiedBy>
  <cp:revision>7</cp:revision>
  <dcterms:created xsi:type="dcterms:W3CDTF">2024-01-09T19:00:22Z</dcterms:created>
  <dcterms:modified xsi:type="dcterms:W3CDTF">2024-03-13T13:11:46Z</dcterms:modified>
</cp:coreProperties>
</file>