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8" r:id="rId4"/>
    <p:sldId id="263" r:id="rId5"/>
    <p:sldId id="262" r:id="rId6"/>
    <p:sldId id="264" r:id="rId7"/>
    <p:sldId id="265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931"/>
    <a:srgbClr val="FEB0DD"/>
    <a:srgbClr val="FC0C95"/>
    <a:srgbClr val="FFA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0B99-1F60-0058-45A1-CF652EBE4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29240-0C8B-9177-737B-AEFB22BBF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6B119-FE39-6C1C-54FC-4B518CF0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DFDBD-0D3F-8D19-0CA2-9AF3721B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7DBD-9AB1-E919-D9AF-51635C3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EFD2-DD3C-10BD-63B0-E8E1A3E4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0FDB8-2E33-1099-A0AB-5F93AB334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D1AC7-B368-14E4-A9C0-A85CD758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F2D44-197C-9AB1-53AA-A626D411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95075-D619-93E9-10A5-F1EB9F01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0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E203D1-E0B6-991C-242D-2A6CD6568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9E10D-9F39-F49B-0FD8-140BAA69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B235-C117-869F-0DB6-71639ED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EBF5-F564-23CE-AED7-4241B5FF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F1B5-015F-E636-5C0F-6141E95C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2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0A48-FA18-A04A-F9E1-33C97A44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1FC1-7369-57E0-55B6-C0655500C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CCC9-1B26-4070-7BFE-06ADC8F8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28510-EF57-613A-2D2B-0619736F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9D39D-7EB7-C7D2-13C1-F43A2389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6C48-10E4-4498-CC59-1CB48320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1891E-C96B-E4C3-922D-599FBEC58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63765-B621-E14F-47B7-CB9CCC9E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84B2-7FDB-B08B-76AB-A7327660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AFAF-E9E5-56DE-4000-A0623FFA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3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77AB-5E40-05C1-9126-050A5E2F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3994-A2E9-28CD-C22A-A77A7C85E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57471-8BA5-CB60-DFCF-D95EBD449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3064D-873F-9C4F-5346-60C86A7F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4DB83-2CFA-F196-C514-DC38BE7B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20ADB-15B9-0067-D28F-D3A247C8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5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2AE5-E81F-74E6-64B1-42BE894F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164E7-FB7E-40C0-4A3B-11B55899E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A0C93-E9C9-6E07-E290-94FFE9F11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65CF8-1BCE-C2B7-60B9-7620484CA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B725B-0B9F-2ED8-D1D8-28D6D3276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7017A-9C48-F0EE-8E34-B9E5AAD6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22B3A-9B4D-B2CF-6C6A-052FD823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57099-FFB6-2314-C5A6-0AE75F59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A7BB-94E2-A300-5881-CFA5A659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698B5-9C6C-4724-5E87-95364C38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211BA-F7C5-659F-99D3-540665B3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97A83-F680-F9D0-69D0-FAF58727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2EBFF-9B31-7EBC-D0E6-1D8172A6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CC42D-3000-AA50-9E97-590036F0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12045-DE84-9FCC-93A0-7CC8458D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BBC5-4514-13EE-E95C-E103A822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188C-67F6-3E2F-1A13-BBA6B367C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3F6EE-07A0-0D0D-628B-1480448E4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4FA6B-21D9-6D1A-ED2E-5EA679D6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AC5EE-CF12-6C1B-7885-A4FEFFA4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32F26-AE26-F88F-4419-6DA3E0E2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5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50AD-83E8-75ED-9E1F-C8C6104C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C4BD5-E5ED-84ED-8718-6835A388D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1AEA-F15A-C2AC-ED60-4E2AD83E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C8BFF-20B5-686C-B54C-456A3D97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134D3-C9BB-E1E3-C406-9436CC63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D5BF6-4099-75C3-FD13-65FE6C14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5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F1DFB-63E5-2BE5-E4BC-D2CA524F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EA7CF-CDE5-5FF9-129F-DE338ECBD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198F1-D857-1763-39F0-09C79B8FD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CD1C-3D63-41CE-95BB-28FB47DF4C1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04F70-DAD6-5E1F-09B4-6B968DAF7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D416B-AE4B-538A-580C-2908F7DAC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EB97-FEBB-4588-9024-99C4F11D1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694015-F976-19C6-EBE2-70E96093C9FF}"/>
              </a:ext>
            </a:extLst>
          </p:cNvPr>
          <p:cNvSpPr/>
          <p:nvPr/>
        </p:nvSpPr>
        <p:spPr>
          <a:xfrm>
            <a:off x="0" y="4260530"/>
            <a:ext cx="12192000" cy="2597470"/>
          </a:xfrm>
          <a:prstGeom prst="rect">
            <a:avLst/>
          </a:prstGeom>
          <a:solidFill>
            <a:srgbClr val="BCC9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199B7-D6B9-D0AB-E466-1638DEDC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984" y="4743036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Monthly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53404-6093-FC20-7993-6508611A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984" y="5839352"/>
            <a:ext cx="8288032" cy="46912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March 13th, 2024</a:t>
            </a:r>
          </a:p>
        </p:txBody>
      </p:sp>
      <p:pic>
        <p:nvPicPr>
          <p:cNvPr id="5" name="Picture 4" descr="A logo with hands in a circle&#10;&#10;Description automatically generated">
            <a:extLst>
              <a:ext uri="{FF2B5EF4-FFF2-40B4-BE49-F238E27FC236}">
                <a16:creationId xmlns:a16="http://schemas.microsoft.com/office/drawing/2014/main" id="{84C10437-0ED8-36F6-E367-D59B898D2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09" y="8387"/>
            <a:ext cx="4433182" cy="4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4135E8-132D-8662-D7FC-B595720A2922}"/>
              </a:ext>
            </a:extLst>
          </p:cNvPr>
          <p:cNvSpPr/>
          <p:nvPr/>
        </p:nvSpPr>
        <p:spPr>
          <a:xfrm>
            <a:off x="0" y="0"/>
            <a:ext cx="12192000" cy="1261136"/>
          </a:xfrm>
          <a:prstGeom prst="rect">
            <a:avLst/>
          </a:prstGeom>
          <a:solidFill>
            <a:srgbClr val="F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02C2-F148-6D6A-E465-ECC3066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8150"/>
            <a:ext cx="8959893" cy="1004836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LCC Exec. Board – Substance Use Subcommittee “Workshop Briefs”</a:t>
            </a:r>
          </a:p>
        </p:txBody>
      </p:sp>
      <p:pic>
        <p:nvPicPr>
          <p:cNvPr id="8" name="Content Placeholder 7" descr="A poster with a cartoon character and stars&#10;&#10;Description automatically generated">
            <a:extLst>
              <a:ext uri="{FF2B5EF4-FFF2-40B4-BE49-F238E27FC236}">
                <a16:creationId xmlns:a16="http://schemas.microsoft.com/office/drawing/2014/main" id="{BDA48CE9-0420-70F4-1305-8BDC47FF5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02" y="1566774"/>
            <a:ext cx="3805678" cy="4926445"/>
          </a:xfrm>
        </p:spPr>
      </p:pic>
      <p:pic>
        <p:nvPicPr>
          <p:cNvPr id="10" name="Picture 9" descr="A calendar with numbers and letters&#10;&#10;Description automatically generated">
            <a:extLst>
              <a:ext uri="{FF2B5EF4-FFF2-40B4-BE49-F238E27FC236}">
                <a16:creationId xmlns:a16="http://schemas.microsoft.com/office/drawing/2014/main" id="{A26C3551-A932-BFD9-37ED-B99C69A2B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22" y="1547141"/>
            <a:ext cx="3510756" cy="49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1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B587-1D36-FA87-C806-25BDF4DFC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612" y="1767657"/>
            <a:ext cx="8959892" cy="2828543"/>
          </a:xfrm>
        </p:spPr>
        <p:txBody>
          <a:bodyPr anchor="t">
            <a:normAutofit/>
          </a:bodyPr>
          <a:lstStyle/>
          <a:p>
            <a:r>
              <a:rPr lang="en-US" sz="3200" dirty="0"/>
              <a:t>Any attendees here for the first time are welcome to briefly introduce themselves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135E8-132D-8662-D7FC-B595720A2922}"/>
              </a:ext>
            </a:extLst>
          </p:cNvPr>
          <p:cNvSpPr/>
          <p:nvPr/>
        </p:nvSpPr>
        <p:spPr>
          <a:xfrm>
            <a:off x="0" y="0"/>
            <a:ext cx="12192000" cy="1261136"/>
          </a:xfrm>
          <a:prstGeom prst="rect">
            <a:avLst/>
          </a:prstGeom>
          <a:solidFill>
            <a:srgbClr val="F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02C2-F148-6D6A-E465-ECC3066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8150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Introductions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36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4135E8-132D-8662-D7FC-B595720A2922}"/>
              </a:ext>
            </a:extLst>
          </p:cNvPr>
          <p:cNvSpPr/>
          <p:nvPr/>
        </p:nvSpPr>
        <p:spPr>
          <a:xfrm>
            <a:off x="0" y="0"/>
            <a:ext cx="12192000" cy="1261136"/>
          </a:xfrm>
          <a:prstGeom prst="rect">
            <a:avLst/>
          </a:prstGeom>
          <a:solidFill>
            <a:srgbClr val="F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02C2-F148-6D6A-E465-ECC3066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8150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Recognition of Service</a:t>
            </a:r>
            <a:endParaRPr lang="en-US" sz="3200" b="1" dirty="0">
              <a:latin typeface="+mn-lt"/>
            </a:endParaRPr>
          </a:p>
        </p:txBody>
      </p:sp>
      <p:pic>
        <p:nvPicPr>
          <p:cNvPr id="8" name="Content Placeholder 7" descr="A certificate of appreciation&#10;&#10;Description automatically generated">
            <a:extLst>
              <a:ext uri="{FF2B5EF4-FFF2-40B4-BE49-F238E27FC236}">
                <a16:creationId xmlns:a16="http://schemas.microsoft.com/office/drawing/2014/main" id="{C0D3E81A-8867-B8DA-4082-B396C8E66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17" y="1780951"/>
            <a:ext cx="5874537" cy="4538080"/>
          </a:xfrm>
        </p:spPr>
      </p:pic>
      <p:pic>
        <p:nvPicPr>
          <p:cNvPr id="5" name="Picture 4" descr="A certificate of appreciation&#10;&#10;Description automatically generated">
            <a:extLst>
              <a:ext uri="{FF2B5EF4-FFF2-40B4-BE49-F238E27FC236}">
                <a16:creationId xmlns:a16="http://schemas.microsoft.com/office/drawing/2014/main" id="{A4C82BC0-32FE-7B71-FCB5-0F600063B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5" y="1780951"/>
            <a:ext cx="5874539" cy="45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4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B587-1D36-FA87-C806-25BDF4DFC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612" y="1767657"/>
            <a:ext cx="9365335" cy="4771166"/>
          </a:xfrm>
        </p:spPr>
        <p:txBody>
          <a:bodyPr anchor="t">
            <a:normAutofit/>
          </a:bodyPr>
          <a:lstStyle/>
          <a:p>
            <a:r>
              <a:rPr lang="en-US" sz="3200" dirty="0"/>
              <a:t>Resource Guide Updates continue. The new beta version will be done soon – hoping to launch it by July, with a full marketing rollout in the fall.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135E8-132D-8662-D7FC-B595720A2922}"/>
              </a:ext>
            </a:extLst>
          </p:cNvPr>
          <p:cNvSpPr/>
          <p:nvPr/>
        </p:nvSpPr>
        <p:spPr>
          <a:xfrm>
            <a:off x="0" y="0"/>
            <a:ext cx="12192000" cy="1261136"/>
          </a:xfrm>
          <a:prstGeom prst="rect">
            <a:avLst/>
          </a:prstGeom>
          <a:solidFill>
            <a:srgbClr val="F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02C2-F148-6D6A-E465-ECC3066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8150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Brief Partnership Updates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848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4135E8-132D-8662-D7FC-B595720A2922}"/>
              </a:ext>
            </a:extLst>
          </p:cNvPr>
          <p:cNvSpPr/>
          <p:nvPr/>
        </p:nvSpPr>
        <p:spPr>
          <a:xfrm>
            <a:off x="0" y="0"/>
            <a:ext cx="12192000" cy="1261136"/>
          </a:xfrm>
          <a:prstGeom prst="rect">
            <a:avLst/>
          </a:prstGeom>
          <a:solidFill>
            <a:srgbClr val="F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02C2-F148-6D6A-E465-ECC3066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8150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Main Presentation</a:t>
            </a:r>
            <a:endParaRPr lang="en-US" sz="3200" b="1" dirty="0">
              <a:latin typeface="+mn-lt"/>
            </a:endParaRPr>
          </a:p>
        </p:txBody>
      </p:sp>
      <p:pic>
        <p:nvPicPr>
          <p:cNvPr id="7" name="Picture 2" descr="Home - Family Promise of Hendricks County">
            <a:extLst>
              <a:ext uri="{FF2B5EF4-FFF2-40B4-BE49-F238E27FC236}">
                <a16:creationId xmlns:a16="http://schemas.microsoft.com/office/drawing/2014/main" id="{5551170E-F55B-00AF-774F-D15BC449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61" y="2112314"/>
            <a:ext cx="4954078" cy="3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2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4135E8-132D-8662-D7FC-B595720A2922}"/>
              </a:ext>
            </a:extLst>
          </p:cNvPr>
          <p:cNvSpPr/>
          <p:nvPr/>
        </p:nvSpPr>
        <p:spPr>
          <a:xfrm>
            <a:off x="0" y="0"/>
            <a:ext cx="12192000" cy="1261136"/>
          </a:xfrm>
          <a:prstGeom prst="rect">
            <a:avLst/>
          </a:prstGeom>
          <a:solidFill>
            <a:srgbClr val="F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02C2-F148-6D6A-E465-ECC3066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8150"/>
            <a:ext cx="8959893" cy="100483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SOC Wraparound Updates</a:t>
            </a:r>
            <a:endParaRPr lang="en-US" sz="16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7823C-06AD-65F7-3124-673D9747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1" y="1271066"/>
            <a:ext cx="4787178" cy="5537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12F46-242D-8FF4-A0E5-FE29E465D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57" y="1271066"/>
            <a:ext cx="3934131" cy="4904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CB480-2484-E1FD-73CA-3B1A79724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57" y="6122611"/>
            <a:ext cx="3934131" cy="607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618F8-1BFC-DDCE-3288-9B58D2FAFE0D}"/>
              </a:ext>
            </a:extLst>
          </p:cNvPr>
          <p:cNvSpPr txBox="1"/>
          <p:nvPr/>
        </p:nvSpPr>
        <p:spPr>
          <a:xfrm>
            <a:off x="9551598" y="3429000"/>
            <a:ext cx="2439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12 families on the Hendricks County waitlist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8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4135E8-132D-8662-D7FC-B595720A2922}"/>
              </a:ext>
            </a:extLst>
          </p:cNvPr>
          <p:cNvSpPr/>
          <p:nvPr/>
        </p:nvSpPr>
        <p:spPr>
          <a:xfrm>
            <a:off x="0" y="0"/>
            <a:ext cx="12192000" cy="1261136"/>
          </a:xfrm>
          <a:prstGeom prst="rect">
            <a:avLst/>
          </a:prstGeom>
          <a:solidFill>
            <a:srgbClr val="F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02C2-F148-6D6A-E465-ECC3066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8150"/>
            <a:ext cx="8959893" cy="100483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SOC Wraparound Updates</a:t>
            </a:r>
            <a:endParaRPr lang="en-US" sz="16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E4340-AE29-FC45-A328-88875FBD6EC5}"/>
              </a:ext>
            </a:extLst>
          </p:cNvPr>
          <p:cNvSpPr txBox="1"/>
          <p:nvPr/>
        </p:nvSpPr>
        <p:spPr>
          <a:xfrm>
            <a:off x="3271568" y="1261136"/>
            <a:ext cx="64331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Children’s Mental Health Program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Statewide Access Site for Wraparound Services: Contact List &amp; Referral Process </a:t>
            </a:r>
            <a:endParaRPr lang="en-US" sz="2400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Child Advocates is the state-wide access site for all wraparound referrals. To submit a wraparound referral, anyone may: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Call 2-1-1 and request to submit a referral for wraparound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-or-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Use the online portal, click “request youth assessment”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0" i="0" u="none" strike="noStrike" baseline="0" dirty="0">
                <a:solidFill>
                  <a:srgbClr val="00AFEF"/>
                </a:solidFill>
                <a:latin typeface="Calibri" panose="020F0502020204030204" pitchFamily="34" charset="0"/>
              </a:rPr>
              <a:t>https://incmhwportal.fssa.in.gov/ </a:t>
            </a:r>
          </a:p>
          <a:p>
            <a:endParaRPr lang="en-US" sz="1800" b="0" i="0" u="none" strike="noStrike" baseline="0" dirty="0">
              <a:solidFill>
                <a:srgbClr val="00AFE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05910-C1B5-A3E7-BCEF-BEE460828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" t="74135" r="55828"/>
          <a:stretch/>
        </p:blipFill>
        <p:spPr>
          <a:xfrm>
            <a:off x="1289642" y="5919296"/>
            <a:ext cx="5541047" cy="527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3143FC-2F5B-EB70-1470-D80423434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74" t="43731" r="7093"/>
          <a:stretch/>
        </p:blipFill>
        <p:spPr>
          <a:xfrm>
            <a:off x="7039154" y="5816229"/>
            <a:ext cx="3600421" cy="7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B587-1D36-FA87-C806-25BDF4DFC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611" y="1767656"/>
            <a:ext cx="10193509" cy="4633143"/>
          </a:xfrm>
        </p:spPr>
        <p:txBody>
          <a:bodyPr anchor="t">
            <a:normAutofit/>
          </a:bodyPr>
          <a:lstStyle/>
          <a:p>
            <a:r>
              <a:rPr lang="en-US" sz="2000" dirty="0"/>
              <a:t>May 9</a:t>
            </a:r>
            <a:r>
              <a:rPr lang="en-US" sz="2000" baseline="30000" dirty="0"/>
              <a:t>th</a:t>
            </a:r>
            <a:r>
              <a:rPr lang="en-US" sz="2000" dirty="0"/>
              <a:t> – Faith Leader Summit: A Christian’s Guide to Mental Health hosted by Care to Change</a:t>
            </a:r>
          </a:p>
          <a:p>
            <a:r>
              <a:rPr lang="en-US" sz="2000" dirty="0"/>
              <a:t>June 5</a:t>
            </a:r>
            <a:r>
              <a:rPr lang="en-US" sz="2000" baseline="30000" dirty="0"/>
              <a:t>th</a:t>
            </a:r>
            <a:r>
              <a:rPr lang="en-US" sz="2000" dirty="0"/>
              <a:t> – HCCF:  next and FINAL round of ARPA grant openings will go live </a:t>
            </a:r>
          </a:p>
          <a:p>
            <a:r>
              <a:rPr lang="en-US" sz="2000" dirty="0"/>
              <a:t>Narcan box recently installed at IU Health West in Avon</a:t>
            </a:r>
          </a:p>
          <a:p>
            <a:r>
              <a:rPr lang="en-US" sz="2000" dirty="0"/>
              <a:t>Narcan box coming soon to Cummins BHS Office in Avon</a:t>
            </a:r>
          </a:p>
          <a:p>
            <a:r>
              <a:rPr lang="en-US" sz="2000" dirty="0"/>
              <a:t>Multiple educators that are part of the Partnership who can train you how to use Narcan </a:t>
            </a:r>
          </a:p>
          <a:p>
            <a:r>
              <a:rPr lang="en-US" sz="2000" dirty="0"/>
              <a:t>Allendale opening a primary MH inpatient residential program in Ft. Wayne soon – contact Jennifer Ramey for more information.</a:t>
            </a:r>
          </a:p>
          <a:p>
            <a:r>
              <a:rPr lang="en-US" sz="2000" dirty="0"/>
              <a:t>Used solar eclipse glasses can be donated to </a:t>
            </a:r>
            <a:r>
              <a:rPr lang="en-US" sz="2000" dirty="0" err="1"/>
              <a:t>AstronomersWithoutBorders</a:t>
            </a:r>
            <a:r>
              <a:rPr lang="en-US" sz="2000" dirty="0"/>
              <a:t>, or at local collection boxes throughout the County (including at HCHD inside door 6) </a:t>
            </a:r>
          </a:p>
          <a:p>
            <a:r>
              <a:rPr lang="en-US" sz="2000" dirty="0"/>
              <a:t>Saturday, May 11th MHAHC Color-Run 5K &amp; Wellness Fair in Avon </a:t>
            </a:r>
          </a:p>
          <a:p>
            <a:r>
              <a:rPr lang="en-US" sz="2000" dirty="0"/>
              <a:t>MHA national has a toolkit available for social media content during the month of May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135E8-132D-8662-D7FC-B595720A2922}"/>
              </a:ext>
            </a:extLst>
          </p:cNvPr>
          <p:cNvSpPr/>
          <p:nvPr/>
        </p:nvSpPr>
        <p:spPr>
          <a:xfrm>
            <a:off x="0" y="0"/>
            <a:ext cx="12192000" cy="1261136"/>
          </a:xfrm>
          <a:prstGeom prst="rect">
            <a:avLst/>
          </a:prstGeom>
          <a:solidFill>
            <a:srgbClr val="F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02C2-F148-6D6A-E465-ECC3066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8150"/>
            <a:ext cx="8959893" cy="100483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Open Floor Updates / Needs / Upcoming Events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68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B587-1D36-FA87-C806-25BDF4DFC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12" y="1577876"/>
            <a:ext cx="11194175" cy="4822924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  <a:latin typeface="Arial" panose="020B0604020202020204" pitchFamily="34" charset="0"/>
              </a:rPr>
              <a:t>May 8</a:t>
            </a:r>
            <a:r>
              <a:rPr lang="en-US" sz="1500" b="1" i="0" baseline="30000" dirty="0">
                <a:effectLst/>
                <a:latin typeface="Arial" panose="020B0604020202020204" pitchFamily="34" charset="0"/>
              </a:rPr>
              <a:t>th</a:t>
            </a:r>
            <a:r>
              <a:rPr lang="en-US" sz="1500" b="1" i="0" dirty="0">
                <a:effectLst/>
                <a:latin typeface="Arial" panose="020B0604020202020204" pitchFamily="34" charset="0"/>
              </a:rPr>
              <a:t> 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– 8:30am at </a:t>
            </a:r>
            <a:r>
              <a:rPr lang="en-US" sz="1500" b="0" i="0" dirty="0" err="1">
                <a:effectLst/>
                <a:latin typeface="Arial" panose="020B0604020202020204" pitchFamily="34" charset="0"/>
              </a:rPr>
              <a:t>MADE@Plainfield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, Community Room – Professional Development Session: “Minority Mental Health”</a:t>
            </a:r>
          </a:p>
          <a:p>
            <a:pPr lvl="1">
              <a:lnSpc>
                <a:spcPct val="150000"/>
              </a:lnSpc>
            </a:pPr>
            <a:r>
              <a:rPr lang="en-US" sz="1500" b="1" i="1" dirty="0">
                <a:effectLst/>
                <a:latin typeface="Arial" panose="020B0604020202020204" pitchFamily="34" charset="0"/>
              </a:rPr>
              <a:t>May 15</a:t>
            </a:r>
            <a:r>
              <a:rPr lang="en-US" sz="1500" b="1" i="1" baseline="30000" dirty="0">
                <a:effectLst/>
                <a:latin typeface="Arial" panose="020B0604020202020204" pitchFamily="34" charset="0"/>
              </a:rPr>
              <a:t>th</a:t>
            </a:r>
            <a:r>
              <a:rPr lang="en-US" sz="1500" b="1" i="1" dirty="0">
                <a:effectLst/>
                <a:latin typeface="Arial" panose="020B0604020202020204" pitchFamily="34" charset="0"/>
              </a:rPr>
              <a:t> </a:t>
            </a:r>
            <a:r>
              <a:rPr lang="en-US" sz="1500" b="0" i="1" dirty="0">
                <a:effectLst/>
                <a:latin typeface="Arial" panose="020B0604020202020204" pitchFamily="34" charset="0"/>
              </a:rPr>
              <a:t>– Quarterly Leaders Meeting / Virtual</a:t>
            </a:r>
            <a:endParaRPr lang="en-US" sz="1500" b="0" i="0" dirty="0">
              <a:effectLst/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  <a:latin typeface="Arial" panose="020B0604020202020204" pitchFamily="34" charset="0"/>
              </a:rPr>
              <a:t>July 10</a:t>
            </a:r>
            <a:r>
              <a:rPr lang="en-US" sz="1500" b="1" i="0" baseline="30000" dirty="0">
                <a:effectLst/>
                <a:latin typeface="Arial" panose="020B0604020202020204" pitchFamily="34" charset="0"/>
              </a:rPr>
              <a:t>th</a:t>
            </a:r>
            <a:r>
              <a:rPr lang="en-US" sz="15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– 8:30am at </a:t>
            </a:r>
            <a:r>
              <a:rPr lang="en-US" sz="1500" b="0" i="0" dirty="0" err="1">
                <a:effectLst/>
                <a:latin typeface="Arial" panose="020B0604020202020204" pitchFamily="34" charset="0"/>
              </a:rPr>
              <a:t>MADE@Plainfield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, Community Room – Care to Change presenting on CAP Goals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  <a:latin typeface="Arial" panose="020B0604020202020204" pitchFamily="34" charset="0"/>
              </a:rPr>
              <a:t>August 14</a:t>
            </a:r>
            <a:r>
              <a:rPr lang="en-US" sz="1500" b="1" i="0" baseline="30000" dirty="0">
                <a:effectLst/>
                <a:latin typeface="Arial" panose="020B0604020202020204" pitchFamily="34" charset="0"/>
              </a:rPr>
              <a:t>th</a:t>
            </a:r>
            <a:r>
              <a:rPr lang="en-US" sz="15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– 8:30am at </a:t>
            </a:r>
            <a:r>
              <a:rPr lang="en-US" sz="1500" b="0" i="0" dirty="0" err="1">
                <a:effectLst/>
                <a:latin typeface="Arial" panose="020B0604020202020204" pitchFamily="34" charset="0"/>
              </a:rPr>
              <a:t>MADE@Plainfield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, Community Room – Professional Development Session: “Suicide Prevention / Q-P-R”</a:t>
            </a:r>
          </a:p>
          <a:p>
            <a:pPr lvl="1">
              <a:lnSpc>
                <a:spcPct val="150000"/>
              </a:lnSpc>
            </a:pPr>
            <a:r>
              <a:rPr lang="en-US" sz="1500" b="1" i="1" dirty="0">
                <a:effectLst/>
                <a:latin typeface="Arial" panose="020B0604020202020204" pitchFamily="34" charset="0"/>
              </a:rPr>
              <a:t>August 21</a:t>
            </a:r>
            <a:r>
              <a:rPr lang="en-US" sz="1500" b="1" i="1" baseline="30000" dirty="0">
                <a:effectLst/>
                <a:latin typeface="Arial" panose="020B0604020202020204" pitchFamily="34" charset="0"/>
              </a:rPr>
              <a:t>st</a:t>
            </a:r>
            <a:r>
              <a:rPr lang="en-US" sz="1500" b="1" i="1" dirty="0">
                <a:effectLst/>
                <a:latin typeface="Arial" panose="020B0604020202020204" pitchFamily="34" charset="0"/>
              </a:rPr>
              <a:t> </a:t>
            </a:r>
            <a:r>
              <a:rPr lang="en-US" sz="1500" b="0" i="1" dirty="0">
                <a:effectLst/>
                <a:latin typeface="Arial" panose="020B0604020202020204" pitchFamily="34" charset="0"/>
              </a:rPr>
              <a:t>– Quarterly Leaders Meeting / CCP Virtual</a:t>
            </a:r>
            <a:endParaRPr lang="en-US" sz="1500" b="0" i="0" dirty="0">
              <a:effectLst/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  <a:latin typeface="Arial" panose="020B0604020202020204" pitchFamily="34" charset="0"/>
              </a:rPr>
              <a:t>October 2</a:t>
            </a:r>
            <a:r>
              <a:rPr lang="en-US" sz="1500" b="1" i="0" baseline="30000" dirty="0">
                <a:effectLst/>
                <a:latin typeface="Arial" panose="020B0604020202020204" pitchFamily="34" charset="0"/>
              </a:rPr>
              <a:t>nd</a:t>
            </a:r>
            <a:r>
              <a:rPr lang="en-US" sz="1500" b="1" i="0" dirty="0">
                <a:effectLst/>
                <a:latin typeface="Arial" panose="020B0604020202020204" pitchFamily="34" charset="0"/>
              </a:rPr>
              <a:t> 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(**First Wed. to account for fall breaks) – 8:30am at </a:t>
            </a:r>
            <a:r>
              <a:rPr lang="en-US" sz="1500" b="0" i="0" dirty="0" err="1">
                <a:effectLst/>
                <a:latin typeface="Arial" panose="020B0604020202020204" pitchFamily="34" charset="0"/>
              </a:rPr>
              <a:t>MADE@Plainfield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, Room 233 – HCN Presenting on new Behavioral Health Pipeline Website CAP Goals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  <a:latin typeface="Arial" panose="020B0604020202020204" pitchFamily="34" charset="0"/>
              </a:rPr>
              <a:t>November 13</a:t>
            </a:r>
            <a:r>
              <a:rPr lang="en-US" sz="1500" b="1" baseline="30000" dirty="0">
                <a:latin typeface="Arial" panose="020B0604020202020204" pitchFamily="34" charset="0"/>
              </a:rPr>
              <a:t>th</a:t>
            </a:r>
            <a:r>
              <a:rPr lang="en-US" sz="1500" b="1" dirty="0">
                <a:latin typeface="Arial" panose="020B0604020202020204" pitchFamily="34" charset="0"/>
              </a:rPr>
              <a:t> 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– 8:30am at </a:t>
            </a:r>
            <a:r>
              <a:rPr lang="en-US" sz="1500" b="0" i="0" dirty="0" err="1">
                <a:effectLst/>
                <a:latin typeface="Arial" panose="020B0604020202020204" pitchFamily="34" charset="0"/>
              </a:rPr>
              <a:t>MADE@Plainfield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, Community Room – 2025 Planning Session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i="0" dirty="0">
                <a:effectLst/>
                <a:latin typeface="Arial" panose="020B0604020202020204" pitchFamily="34" charset="0"/>
              </a:rPr>
              <a:t>December 11</a:t>
            </a:r>
            <a:r>
              <a:rPr lang="en-US" sz="1500" b="1" i="0" baseline="30000" dirty="0">
                <a:effectLst/>
                <a:latin typeface="Arial" panose="020B0604020202020204" pitchFamily="34" charset="0"/>
              </a:rPr>
              <a:t>th</a:t>
            </a:r>
            <a:r>
              <a:rPr lang="en-US" sz="15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500" b="0" i="0" dirty="0">
                <a:effectLst/>
                <a:latin typeface="Arial" panose="020B0604020202020204" pitchFamily="34" charset="0"/>
              </a:rPr>
              <a:t>– 8:30am at LOCATION TBD – End of Year Pitch-In Breakfast &amp; Celebration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135E8-132D-8662-D7FC-B595720A2922}"/>
              </a:ext>
            </a:extLst>
          </p:cNvPr>
          <p:cNvSpPr/>
          <p:nvPr/>
        </p:nvSpPr>
        <p:spPr>
          <a:xfrm>
            <a:off x="0" y="0"/>
            <a:ext cx="12192000" cy="1261136"/>
          </a:xfrm>
          <a:prstGeom prst="rect">
            <a:avLst/>
          </a:prstGeom>
          <a:solidFill>
            <a:srgbClr val="FFA1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302C2-F148-6D6A-E465-ECC3066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8150"/>
            <a:ext cx="8959893" cy="1004836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2024 Meeting Calendar:</a:t>
            </a:r>
          </a:p>
        </p:txBody>
      </p:sp>
    </p:spTree>
    <p:extLst>
      <p:ext uri="{BB962C8B-B14F-4D97-AF65-F5344CB8AC3E}">
        <p14:creationId xmlns:p14="http://schemas.microsoft.com/office/powerpoint/2010/main" val="177281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453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Segoe UI</vt:lpstr>
      <vt:lpstr>Office Theme</vt:lpstr>
      <vt:lpstr>Monthly Meeting</vt:lpstr>
      <vt:lpstr>Introductions</vt:lpstr>
      <vt:lpstr>Recognition of Service</vt:lpstr>
      <vt:lpstr>Brief Partnership Updates</vt:lpstr>
      <vt:lpstr>Main Presentation</vt:lpstr>
      <vt:lpstr>SOC Wraparound Updates</vt:lpstr>
      <vt:lpstr>SOC Wraparound Updates</vt:lpstr>
      <vt:lpstr>Open Floor Updates / Needs / Upcoming Events</vt:lpstr>
      <vt:lpstr>2024 Meeting Calendar:</vt:lpstr>
      <vt:lpstr>LCC Exec. Board – Substance Use Subcommittee “Workshop Briefs”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Meeting</dc:title>
  <dc:creator>Chase Cotten</dc:creator>
  <cp:lastModifiedBy>Chase Cotten</cp:lastModifiedBy>
  <cp:revision>15</cp:revision>
  <dcterms:created xsi:type="dcterms:W3CDTF">2024-01-09T19:00:22Z</dcterms:created>
  <dcterms:modified xsi:type="dcterms:W3CDTF">2024-04-10T17:47:30Z</dcterms:modified>
</cp:coreProperties>
</file>